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9" r:id="rId44"/>
    <p:sldId id="300" r:id="rId45"/>
  </p:sldIdLst>
  <p:sldSz cx="6858000" cy="5143500"/>
  <p:notesSz cx="6858000" cy="9144000"/>
  <p:embeddedFontLst>
    <p:embeddedFont>
      <p:font typeface="Amatic SC" panose="02020500000000000000" charset="0"/>
      <p:regular r:id="rId47"/>
      <p:bold r:id="rId48"/>
    </p:embeddedFont>
    <p:embeddedFont>
      <p:font typeface="MS PMincho" panose="02020600040205080304" pitchFamily="18" charset="-128"/>
      <p:regular r:id="rId49"/>
    </p:embeddedFont>
    <p:embeddedFont>
      <p:font typeface="Source Code Pro" panose="02020500000000000000" charset="0"/>
      <p:regular r:id="rId50"/>
      <p:bold r:id="rId51"/>
    </p:embeddedFont>
    <p:embeddedFont>
      <p:font typeface="Microsoft JhengHei" panose="020B0604030504040204" pitchFamily="34" charset="-120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4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840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rgbClr val="1155CC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33775" y="2520225"/>
            <a:ext cx="6390450" cy="12134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Times New Roman"/>
              <a:defRPr sz="2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6354343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  <p:sp>
        <p:nvSpPr>
          <p:cNvPr id="12" name="Shape 12"/>
          <p:cNvSpPr txBox="1"/>
          <p:nvPr/>
        </p:nvSpPr>
        <p:spPr>
          <a:xfrm>
            <a:off x="233775" y="3875700"/>
            <a:ext cx="6390450" cy="9270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zh-TW" sz="1800" b="1">
                <a:solidFill>
                  <a:srgbClr val="FFFFFF"/>
                </a:solidFill>
              </a:rPr>
              <a:t>Lecturer: Resnick Chang</a:t>
            </a:r>
            <a:br>
              <a:rPr lang="en-US" altLang="zh-TW" sz="1800" b="1">
                <a:solidFill>
                  <a:srgbClr val="FFFFFF"/>
                </a:solidFill>
              </a:rPr>
            </a:br>
            <a:r>
              <a:rPr lang="en-US" altLang="zh-TW" sz="1800" b="1">
                <a:solidFill>
                  <a:srgbClr val="FFFFFF"/>
                </a:solidFill>
              </a:rPr>
              <a:t>resnick1223@gmail.com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淺藍空白">
    <p:bg>
      <p:bgPr>
        <a:solidFill>
          <a:srgbClr val="3C78D8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6354343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6354343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黑色空白">
    <p:bg>
      <p:bgPr>
        <a:solidFill>
          <a:srgbClr val="000000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354343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淺灰色空白">
    <p:bg>
      <p:bgPr>
        <a:solidFill>
          <a:srgbClr val="637C84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6354343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作業">
    <p:bg>
      <p:bgPr>
        <a:solidFill>
          <a:srgbClr val="1155CC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354343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  <p:sp>
        <p:nvSpPr>
          <p:cNvPr id="49" name="Shape 49"/>
          <p:cNvSpPr txBox="1"/>
          <p:nvPr/>
        </p:nvSpPr>
        <p:spPr>
          <a:xfrm>
            <a:off x="2493563" y="3138950"/>
            <a:ext cx="1870875" cy="7089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TW" sz="27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Homework</a:t>
            </a:r>
          </a:p>
        </p:txBody>
      </p:sp>
      <p:pic>
        <p:nvPicPr>
          <p:cNvPr id="50" name="Shape 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68766" y="1308423"/>
            <a:ext cx="1320469" cy="151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作業題目">
    <p:bg>
      <p:bgPr>
        <a:solidFill>
          <a:srgbClr val="637C84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367688" y="526350"/>
            <a:ext cx="5051925" cy="4090800"/>
          </a:xfrm>
          <a:prstGeom prst="rect">
            <a:avLst/>
          </a:prstGeom>
          <a:noFill/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buClr>
                <a:schemeClr val="lt1"/>
              </a:buClr>
              <a:buSzPct val="100000"/>
              <a:buFont typeface="Microsoft JhengHei"/>
              <a:defRPr sz="3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Microsoft JhengHei"/>
              <a:defRPr sz="3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Microsoft JhengHei"/>
              <a:defRPr sz="3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Microsoft JhengHei"/>
              <a:defRPr sz="3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Microsoft JhengHei"/>
              <a:defRPr sz="3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Microsoft JhengHei"/>
              <a:defRPr sz="3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Microsoft JhengHei"/>
              <a:defRPr sz="3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Microsoft JhengHei"/>
              <a:defRPr sz="3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Microsoft JhengHei"/>
              <a:defRPr sz="3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354343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>
                <a:solidFill>
                  <a:schemeClr val="lt1"/>
                </a:solidFill>
              </a:rPr>
              <a:pPr/>
              <a:t>‹#›</a:t>
            </a:fld>
            <a:endParaRPr lang="zh-TW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投影片 1">
    <p:bg>
      <p:bgPr>
        <a:solidFill>
          <a:srgbClr val="3C78D8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233775" y="2520225"/>
            <a:ext cx="6390450" cy="12134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Times New Roman"/>
              <a:defRPr sz="2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233775" y="3890400"/>
            <a:ext cx="6390450" cy="706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  <a:defRPr sz="1575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575" b="1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575" b="1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575" b="1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575" b="1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575" b="1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575" b="1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575" b="1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575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354343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228600" y="309350"/>
            <a:ext cx="6403275" cy="748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Font typeface="Microsoft JhengHei"/>
              <a:defRPr sz="225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354343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mework">
    <p:bg>
      <p:bgPr>
        <a:solidFill>
          <a:srgbClr val="3C78D8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6354343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  <p:sp>
        <p:nvSpPr>
          <p:cNvPr id="63" name="Shape 63"/>
          <p:cNvSpPr txBox="1"/>
          <p:nvPr/>
        </p:nvSpPr>
        <p:spPr>
          <a:xfrm>
            <a:off x="2493563" y="3138950"/>
            <a:ext cx="1870875" cy="7089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TW" sz="27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Homework</a:t>
            </a:r>
          </a:p>
        </p:txBody>
      </p:sp>
      <p:pic>
        <p:nvPicPr>
          <p:cNvPr id="64" name="Shape 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68766" y="1308423"/>
            <a:ext cx="1320469" cy="151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rgbClr val="1155CC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1152488" y="1321975"/>
            <a:ext cx="4492575" cy="1564200"/>
          </a:xfrm>
          <a:prstGeom prst="rect">
            <a:avLst/>
          </a:prstGeom>
          <a:noFill/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buFont typeface="Times New Roman"/>
              <a:defRPr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buSzPct val="100000"/>
              <a:buFont typeface="Times New Roman"/>
              <a:defRPr sz="27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buSzPct val="100000"/>
              <a:buFont typeface="Times New Roman"/>
              <a:defRPr sz="27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buSzPct val="100000"/>
              <a:buFont typeface="Times New Roman"/>
              <a:defRPr sz="27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buSzPct val="100000"/>
              <a:buFont typeface="Times New Roman"/>
              <a:defRPr sz="27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buSzPct val="100000"/>
              <a:buFont typeface="Times New Roman"/>
              <a:defRPr sz="27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buSzPct val="100000"/>
              <a:buFont typeface="Times New Roman"/>
              <a:defRPr sz="27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buSzPct val="100000"/>
              <a:buFont typeface="Times New Roman"/>
              <a:defRPr sz="27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buSzPct val="100000"/>
              <a:buFont typeface="Times New Roman"/>
              <a:defRPr sz="27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6354343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937913" y="3111900"/>
            <a:ext cx="4982175" cy="757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圖片區段標題">
    <p:bg>
      <p:bgPr>
        <a:solidFill>
          <a:srgbClr val="1155CC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6354343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540575" y="2959125"/>
            <a:ext cx="3776850" cy="122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bg>
      <p:bgPr>
        <a:noFill/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6858000" cy="950100"/>
          </a:xfrm>
          <a:prstGeom prst="rect">
            <a:avLst/>
          </a:prstGeom>
          <a:solidFill>
            <a:srgbClr val="1155CC"/>
          </a:solidFill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Microsoft JhengHei"/>
              <a:defRPr sz="225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233775" y="1082018"/>
            <a:ext cx="6390450" cy="3919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buSzPct val="100000"/>
              <a:buFont typeface="Courier New"/>
              <a:defRPr sz="165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buSzPct val="100000"/>
              <a:buFont typeface="Courier New"/>
              <a:defRPr sz="1650">
                <a:latin typeface="Courier New"/>
                <a:ea typeface="Courier New"/>
                <a:cs typeface="Courier New"/>
                <a:sym typeface="Courier Ne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buSzPct val="100000"/>
              <a:buFont typeface="Courier New"/>
              <a:defRPr sz="1650">
                <a:latin typeface="Courier New"/>
                <a:ea typeface="Courier New"/>
                <a:cs typeface="Courier New"/>
                <a:sym typeface="Courier Ne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buSzPct val="100000"/>
              <a:buFont typeface="Courier New"/>
              <a:defRPr sz="1650">
                <a:latin typeface="Courier New"/>
                <a:ea typeface="Courier New"/>
                <a:cs typeface="Courier New"/>
                <a:sym typeface="Courier Ne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buSzPct val="100000"/>
              <a:buFont typeface="Courier New"/>
              <a:defRPr sz="1650">
                <a:latin typeface="Courier New"/>
                <a:ea typeface="Courier New"/>
                <a:cs typeface="Courier New"/>
                <a:sym typeface="Courier Ne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buSzPct val="100000"/>
              <a:buFont typeface="Courier New"/>
              <a:defRPr sz="1650">
                <a:latin typeface="Courier New"/>
                <a:ea typeface="Courier New"/>
                <a:cs typeface="Courier New"/>
                <a:sym typeface="Courier Ne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buSzPct val="100000"/>
              <a:buFont typeface="Courier New"/>
              <a:defRPr sz="1650">
                <a:latin typeface="Courier New"/>
                <a:ea typeface="Courier New"/>
                <a:cs typeface="Courier New"/>
                <a:sym typeface="Courier Ne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buSzPct val="100000"/>
              <a:buFont typeface="Courier New"/>
              <a:defRPr sz="1650">
                <a:latin typeface="Courier New"/>
                <a:ea typeface="Courier New"/>
                <a:cs typeface="Courier New"/>
                <a:sym typeface="Courier Ne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buSzPct val="100000"/>
              <a:buFont typeface="Courier New"/>
              <a:defRPr sz="165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354343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淺灰色重點">
    <p:bg>
      <p:bgPr>
        <a:solidFill>
          <a:srgbClr val="637C84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354343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975188" y="1065987"/>
            <a:ext cx="4890150" cy="1645500"/>
          </a:xfrm>
          <a:prstGeom prst="rect">
            <a:avLst/>
          </a:prstGeom>
          <a:noFill/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992663" y="2773712"/>
            <a:ext cx="4890150" cy="1303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50" b="1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>
              <a:spcBef>
                <a:spcPts val="0"/>
              </a:spcBef>
              <a:buNone/>
              <a:defRPr sz="2250" b="1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lvl="2" rtl="0">
              <a:spcBef>
                <a:spcPts val="0"/>
              </a:spcBef>
              <a:buNone/>
              <a:defRPr sz="2250" b="1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lvl="3" rtl="0">
              <a:spcBef>
                <a:spcPts val="0"/>
              </a:spcBef>
              <a:buNone/>
              <a:defRPr sz="2250" b="1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lvl="4" rtl="0">
              <a:spcBef>
                <a:spcPts val="0"/>
              </a:spcBef>
              <a:buNone/>
              <a:defRPr sz="2250" b="1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lvl="5" rtl="0">
              <a:spcBef>
                <a:spcPts val="0"/>
              </a:spcBef>
              <a:buNone/>
              <a:defRPr sz="2250" b="1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lvl="6" rtl="0">
              <a:spcBef>
                <a:spcPts val="0"/>
              </a:spcBef>
              <a:buNone/>
              <a:defRPr sz="2250" b="1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lvl="7" rtl="0">
              <a:spcBef>
                <a:spcPts val="0"/>
              </a:spcBef>
              <a:buNone/>
              <a:defRPr sz="2250" b="1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lvl="8" rtl="0">
              <a:spcBef>
                <a:spcPts val="0"/>
              </a:spcBef>
              <a:buNone/>
              <a:defRPr sz="2250" b="1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owser">
    <p:bg>
      <p:bgPr>
        <a:noFill/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54343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  <p:pic>
        <p:nvPicPr>
          <p:cNvPr id="30" name="Shape 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8127" y="1"/>
            <a:ext cx="61417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C">
    <p:bg>
      <p:bgPr>
        <a:noFill/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54343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  <p:pic>
        <p:nvPicPr>
          <p:cNvPr id="33" name="Shape 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6130" y="0"/>
            <a:ext cx="6545756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indows">
    <p:bg>
      <p:bgPr>
        <a:noFill/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3354" y="1"/>
            <a:ext cx="611129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IF示意圖">
    <p:bg>
      <p:bgPr>
        <a:solidFill>
          <a:srgbClr val="637C84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54343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55588" y="129325"/>
            <a:ext cx="6546825" cy="720000"/>
          </a:xfrm>
          <a:prstGeom prst="rect">
            <a:avLst/>
          </a:prstGeom>
          <a:noFill/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None/>
              <a:defRPr/>
            </a:lvl2pPr>
            <a:lvl3pPr lvl="2" algn="ctr">
              <a:spcBef>
                <a:spcPts val="0"/>
              </a:spcBef>
              <a:buNone/>
              <a:defRPr/>
            </a:lvl3pPr>
            <a:lvl4pPr lvl="3" algn="ctr">
              <a:spcBef>
                <a:spcPts val="0"/>
              </a:spcBef>
              <a:buNone/>
              <a:defRPr/>
            </a:lvl4pPr>
            <a:lvl5pPr lvl="4" algn="ctr">
              <a:spcBef>
                <a:spcPts val="0"/>
              </a:spcBef>
              <a:buNone/>
              <a:defRPr/>
            </a:lvl5pPr>
            <a:lvl6pPr lvl="5" algn="ctr">
              <a:spcBef>
                <a:spcPts val="0"/>
              </a:spcBef>
              <a:buNone/>
              <a:defRPr/>
            </a:lvl6pPr>
            <a:lvl7pPr lvl="6" algn="ctr">
              <a:spcBef>
                <a:spcPts val="0"/>
              </a:spcBef>
              <a:buNone/>
              <a:defRPr/>
            </a:lvl7pPr>
            <a:lvl8pPr lvl="7" algn="ctr">
              <a:spcBef>
                <a:spcPts val="0"/>
              </a:spcBef>
              <a:buNone/>
              <a:defRPr/>
            </a:lvl8pPr>
            <a:lvl9pPr lvl="8" algn="ctr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4" y="0"/>
            <a:ext cx="6858000" cy="89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buFont typeface="Microsoft JhengHei"/>
              <a:buNone/>
              <a:defRPr sz="3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 rtl="0">
              <a:spcBef>
                <a:spcPts val="0"/>
              </a:spcBef>
              <a:buSzPct val="100000"/>
              <a:buFont typeface="Amatic SC"/>
              <a:buNone/>
              <a:defRPr sz="4200" b="1">
                <a:latin typeface="Amatic SC"/>
                <a:ea typeface="Amatic SC"/>
                <a:cs typeface="Amatic SC"/>
                <a:sym typeface="Amatic SC"/>
              </a:defRPr>
            </a:lvl2pPr>
            <a:lvl3pPr lvl="2" algn="ctr" rtl="0">
              <a:spcBef>
                <a:spcPts val="0"/>
              </a:spcBef>
              <a:buSzPct val="100000"/>
              <a:buFont typeface="Amatic SC"/>
              <a:buNone/>
              <a:defRPr sz="4200" b="1">
                <a:latin typeface="Amatic SC"/>
                <a:ea typeface="Amatic SC"/>
                <a:cs typeface="Amatic SC"/>
                <a:sym typeface="Amatic SC"/>
              </a:defRPr>
            </a:lvl3pPr>
            <a:lvl4pPr lvl="3" algn="ctr" rtl="0">
              <a:spcBef>
                <a:spcPts val="0"/>
              </a:spcBef>
              <a:buSzPct val="100000"/>
              <a:buFont typeface="Amatic SC"/>
              <a:buNone/>
              <a:defRPr sz="4200" b="1">
                <a:latin typeface="Amatic SC"/>
                <a:ea typeface="Amatic SC"/>
                <a:cs typeface="Amatic SC"/>
                <a:sym typeface="Amatic SC"/>
              </a:defRPr>
            </a:lvl4pPr>
            <a:lvl5pPr lvl="4" algn="ctr" rtl="0">
              <a:spcBef>
                <a:spcPts val="0"/>
              </a:spcBef>
              <a:buSzPct val="100000"/>
              <a:buFont typeface="Amatic SC"/>
              <a:buNone/>
              <a:defRPr sz="4200" b="1">
                <a:latin typeface="Amatic SC"/>
                <a:ea typeface="Amatic SC"/>
                <a:cs typeface="Amatic SC"/>
                <a:sym typeface="Amatic SC"/>
              </a:defRPr>
            </a:lvl5pPr>
            <a:lvl6pPr lvl="5" algn="ctr" rtl="0">
              <a:spcBef>
                <a:spcPts val="0"/>
              </a:spcBef>
              <a:buSzPct val="100000"/>
              <a:buFont typeface="Amatic SC"/>
              <a:buNone/>
              <a:defRPr sz="4200" b="1">
                <a:latin typeface="Amatic SC"/>
                <a:ea typeface="Amatic SC"/>
                <a:cs typeface="Amatic SC"/>
                <a:sym typeface="Amatic SC"/>
              </a:defRPr>
            </a:lvl6pPr>
            <a:lvl7pPr lvl="6" algn="ctr" rtl="0">
              <a:spcBef>
                <a:spcPts val="0"/>
              </a:spcBef>
              <a:buSzPct val="100000"/>
              <a:buFont typeface="Amatic SC"/>
              <a:buNone/>
              <a:defRPr sz="4200" b="1">
                <a:latin typeface="Amatic SC"/>
                <a:ea typeface="Amatic SC"/>
                <a:cs typeface="Amatic SC"/>
                <a:sym typeface="Amatic SC"/>
              </a:defRPr>
            </a:lvl7pPr>
            <a:lvl8pPr lvl="7" algn="ctr" rtl="0">
              <a:spcBef>
                <a:spcPts val="0"/>
              </a:spcBef>
              <a:buSzPct val="100000"/>
              <a:buFont typeface="Amatic SC"/>
              <a:buNone/>
              <a:defRPr sz="4200" b="1">
                <a:latin typeface="Amatic SC"/>
                <a:ea typeface="Amatic SC"/>
                <a:cs typeface="Amatic SC"/>
                <a:sym typeface="Amatic SC"/>
              </a:defRPr>
            </a:lvl8pPr>
            <a:lvl9pPr lvl="8" algn="ctr" rtl="0">
              <a:spcBef>
                <a:spcPts val="0"/>
              </a:spcBef>
              <a:buSzPct val="100000"/>
              <a:buFont typeface="Amatic SC"/>
              <a:buNone/>
              <a:defRPr sz="4200" b="1"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33775" y="950099"/>
            <a:ext cx="6390450" cy="410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ourier New"/>
              <a:defRPr sz="22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ourier New"/>
              <a:defRPr sz="2200">
                <a:latin typeface="Courier New"/>
                <a:ea typeface="Courier New"/>
                <a:cs typeface="Courier New"/>
                <a:sym typeface="Courier Ne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ourier New"/>
              <a:defRPr sz="2200">
                <a:latin typeface="Courier New"/>
                <a:ea typeface="Courier New"/>
                <a:cs typeface="Courier New"/>
                <a:sym typeface="Courier Ne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ourier New"/>
              <a:defRPr sz="2200">
                <a:latin typeface="Courier New"/>
                <a:ea typeface="Courier New"/>
                <a:cs typeface="Courier New"/>
                <a:sym typeface="Courier Ne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ourier New"/>
              <a:defRPr sz="2200">
                <a:latin typeface="Courier New"/>
                <a:ea typeface="Courier New"/>
                <a:cs typeface="Courier New"/>
                <a:sym typeface="Courier Ne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ourier New"/>
              <a:defRPr sz="2200">
                <a:latin typeface="Courier New"/>
                <a:ea typeface="Courier New"/>
                <a:cs typeface="Courier New"/>
                <a:sym typeface="Courier Ne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ourier New"/>
              <a:defRPr sz="2200">
                <a:latin typeface="Courier New"/>
                <a:ea typeface="Courier New"/>
                <a:cs typeface="Courier New"/>
                <a:sym typeface="Courier Ne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ourier New"/>
              <a:defRPr sz="2200">
                <a:latin typeface="Courier New"/>
                <a:ea typeface="Courier New"/>
                <a:cs typeface="Courier New"/>
                <a:sym typeface="Courier Ne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ourier New"/>
              <a:defRPr sz="220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54343" y="4663216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-US" altLang="zh-TW" sz="750" smtClean="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pPr algn="r"/>
              <a:t>‹#›</a:t>
            </a:fld>
            <a:endParaRPr lang="zh-TW" altLang="en-US" sz="75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makeawebsitehub.com/the-html-5-mega-cheat-sheet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1614145" y="2381075"/>
            <a:ext cx="3776850" cy="122670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 dirty="0"/>
              <a:t>基礎介紹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760" y="1196625"/>
            <a:ext cx="1336481" cy="133648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字方塊 3"/>
          <p:cNvSpPr txBox="1"/>
          <p:nvPr/>
        </p:nvSpPr>
        <p:spPr>
          <a:xfrm>
            <a:off x="1229711" y="3460633"/>
            <a:ext cx="4414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dirty="0">
                <a:solidFill>
                  <a:schemeClr val="bg1"/>
                </a:solidFill>
              </a:rPr>
              <a:t>國立台灣大學資訊工程學系暨研究所</a:t>
            </a:r>
          </a:p>
          <a:p>
            <a:pPr algn="ctr"/>
            <a:r>
              <a:rPr lang="zh-TW" altLang="en-US" sz="1800" dirty="0">
                <a:solidFill>
                  <a:schemeClr val="bg1"/>
                </a:solidFill>
              </a:rPr>
              <a:t>資訊系統訓練班</a:t>
            </a:r>
          </a:p>
          <a:p>
            <a:pPr algn="ctr"/>
            <a:r>
              <a:rPr lang="zh-TW" altLang="en-US" sz="1800" dirty="0" smtClean="0">
                <a:solidFill>
                  <a:schemeClr val="bg1"/>
                </a:solidFill>
              </a:rPr>
              <a:t>講師 </a:t>
            </a:r>
            <a:r>
              <a:rPr lang="en-US" altLang="zh-TW" sz="1800" dirty="0" smtClean="0">
                <a:solidFill>
                  <a:schemeClr val="bg1"/>
                </a:solidFill>
              </a:rPr>
              <a:t>: </a:t>
            </a:r>
            <a:r>
              <a:rPr lang="zh-TW" altLang="en-US" sz="1800" dirty="0" smtClean="0">
                <a:solidFill>
                  <a:schemeClr val="bg1"/>
                </a:solidFill>
              </a:rPr>
              <a:t>周詩梵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sz="1800" dirty="0" smtClean="0">
                <a:solidFill>
                  <a:schemeClr val="bg1"/>
                </a:solidFill>
              </a:rPr>
              <a:t>d00922026@ntu.edu.tw</a:t>
            </a:r>
            <a:endParaRPr lang="zh-TW" alt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367688" y="1037700"/>
            <a:ext cx="4885874" cy="306810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en-US" altLang="zh-TW" dirty="0" smtClean="0"/>
              <a:t>Emmet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zh-TW" altLang="en-US" dirty="0" smtClean="0"/>
              <a:t>標籤</a:t>
            </a:r>
            <a:r>
              <a:rPr lang="zh-TW" altLang="en-US" dirty="0"/>
              <a:t>內的內容用</a:t>
            </a:r>
            <a:r>
              <a:rPr lang="en-US" altLang="zh-TW" dirty="0"/>
              <a:t>『</a:t>
            </a:r>
            <a:r>
              <a:rPr lang="en-US" altLang="zh-TW" dirty="0">
                <a:solidFill>
                  <a:schemeClr val="accent6"/>
                </a:solidFill>
              </a:rPr>
              <a:t>{</a:t>
            </a:r>
            <a:r>
              <a:rPr lang="zh-TW" altLang="en-US" dirty="0"/>
              <a:t>內容</a:t>
            </a:r>
            <a:r>
              <a:rPr lang="en-US" altLang="zh-TW" dirty="0">
                <a:solidFill>
                  <a:schemeClr val="accent6"/>
                </a:solidFill>
              </a:rPr>
              <a:t>}</a:t>
            </a:r>
            <a:r>
              <a:rPr lang="en-US" altLang="zh-TW" dirty="0"/>
              <a:t>』</a:t>
            </a:r>
          </a:p>
          <a:p>
            <a:r>
              <a:rPr lang="zh-TW" altLang="en-US" sz="2700" dirty="0"/>
              <a:t>例如：</a:t>
            </a:r>
            <a:br>
              <a:rPr lang="zh-TW" altLang="en-US" sz="2700" dirty="0"/>
            </a:br>
            <a:r>
              <a:rPr lang="en-US" altLang="zh-TW" sz="2700" dirty="0">
                <a:solidFill>
                  <a:schemeClr val="accent6"/>
                </a:solidFill>
              </a:rPr>
              <a:t>p{</a:t>
            </a:r>
            <a:r>
              <a:rPr lang="zh-TW" altLang="en-US" sz="2700" dirty="0">
                <a:solidFill>
                  <a:schemeClr val="accent6"/>
                </a:solidFill>
              </a:rPr>
              <a:t>我是內容</a:t>
            </a:r>
            <a:r>
              <a:rPr lang="en-US" altLang="zh-TW" sz="2700" dirty="0">
                <a:solidFill>
                  <a:schemeClr val="accent6"/>
                </a:solidFill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67688" y="1037700"/>
            <a:ext cx="5266125" cy="306810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en-US" altLang="zh-TW" dirty="0"/>
              <a:t>Emmet</a:t>
            </a:r>
            <a:r>
              <a:rPr lang="zh-TW" altLang="en-US" dirty="0"/>
              <a:t>語法</a:t>
            </a:r>
            <a:r>
              <a:rPr lang="en-US" altLang="zh-TW" dirty="0" smtClean="0"/>
              <a:t>: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dirty="0" smtClean="0"/>
              <a:t>重複</a:t>
            </a:r>
            <a:r>
              <a:rPr lang="zh-TW" dirty="0"/>
              <a:t>產生標籤用『</a:t>
            </a:r>
            <a:r>
              <a:rPr lang="zh-TW" dirty="0">
                <a:solidFill>
                  <a:schemeClr val="accent6"/>
                </a:solidFill>
              </a:rPr>
              <a:t>*</a:t>
            </a:r>
            <a:r>
              <a:rPr lang="zh-TW" dirty="0"/>
              <a:t>』</a:t>
            </a:r>
          </a:p>
          <a:p>
            <a:r>
              <a:rPr lang="zh-TW" altLang="en-US" sz="2700" dirty="0"/>
              <a:t>例如：</a:t>
            </a:r>
            <a:br>
              <a:rPr lang="zh-TW" altLang="en-US" sz="2700" dirty="0"/>
            </a:br>
            <a:r>
              <a:rPr lang="en-US" altLang="zh-TW" sz="2700" dirty="0">
                <a:solidFill>
                  <a:schemeClr val="accent6"/>
                </a:solidFill>
              </a:rPr>
              <a:t>p*3 </a:t>
            </a:r>
            <a:r>
              <a:rPr lang="zh-TW" altLang="en-US" sz="2700" dirty="0">
                <a:solidFill>
                  <a:schemeClr val="accent6"/>
                </a:solidFill>
              </a:rPr>
              <a:t>會產生</a:t>
            </a:r>
            <a:r>
              <a:rPr lang="en-US" altLang="zh-TW" sz="2700" dirty="0">
                <a:solidFill>
                  <a:schemeClr val="accent6"/>
                </a:solidFill>
              </a:rPr>
              <a:t>3</a:t>
            </a:r>
            <a:r>
              <a:rPr lang="zh-TW" altLang="en-US" sz="2700" dirty="0">
                <a:solidFill>
                  <a:schemeClr val="accent6"/>
                </a:solidFill>
              </a:rPr>
              <a:t>組</a:t>
            </a:r>
            <a:r>
              <a:rPr lang="en-US" altLang="zh-TW" sz="2700" dirty="0">
                <a:solidFill>
                  <a:schemeClr val="accent6"/>
                </a:solidFill>
              </a:rPr>
              <a:t>&lt;p&gt;&lt;/p&gt;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679615" y="1221720"/>
            <a:ext cx="5351625" cy="73642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en-US" altLang="zh-TW" dirty="0"/>
              <a:t>Emmet</a:t>
            </a:r>
            <a:r>
              <a:rPr lang="zh-TW" altLang="en-US" dirty="0"/>
              <a:t>語法</a:t>
            </a:r>
            <a:r>
              <a:rPr lang="en-US" altLang="zh-TW" dirty="0" smtClean="0"/>
              <a:t>: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dirty="0" smtClean="0"/>
              <a:t>『*』</a:t>
            </a:r>
            <a:r>
              <a:rPr lang="zh-TW" dirty="0"/>
              <a:t>搭配『$』可以自動編號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1"/>
          </p:nvPr>
        </p:nvSpPr>
        <p:spPr>
          <a:xfrm>
            <a:off x="983925" y="2148711"/>
            <a:ext cx="4890150" cy="189360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例如：</a:t>
            </a:r>
            <a:br>
              <a:rPr lang="zh-TW"/>
            </a:br>
            <a:r>
              <a:rPr lang="zh-TW"/>
              <a:t>p{段落$}*3 會產生3組</a:t>
            </a:r>
            <a:br>
              <a:rPr lang="zh-TW"/>
            </a:br>
            <a:r>
              <a:rPr lang="zh-TW"/>
              <a:t>&lt;p&gt;段落1&lt;/p&gt;</a:t>
            </a:r>
            <a:br>
              <a:rPr lang="zh-TW"/>
            </a:br>
            <a:r>
              <a:rPr lang="zh-TW"/>
              <a:t>&lt;p&gt;段落2&lt;/p&gt;</a:t>
            </a:r>
            <a:br>
              <a:rPr lang="zh-TW"/>
            </a:br>
            <a:r>
              <a:rPr lang="zh-TW"/>
              <a:t>&lt;p&gt;段落3&lt;/p&gt;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1152488" y="1634419"/>
            <a:ext cx="4492575" cy="1173149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HTML基本標籤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subTitle" idx="1"/>
          </p:nvPr>
        </p:nvSpPr>
        <p:spPr>
          <a:xfrm>
            <a:off x="937913" y="2976863"/>
            <a:ext cx="4982174" cy="56835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有序清單與無序清單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0" y="33358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有序清單: </a:t>
            </a:r>
            <a:r>
              <a:rPr lang="zh-TW">
                <a:solidFill>
                  <a:srgbClr val="FF0000"/>
                </a:solidFill>
              </a:rPr>
              <a:t>o</a:t>
            </a:r>
            <a:r>
              <a:rPr lang="zh-TW"/>
              <a:t>rdered </a:t>
            </a:r>
            <a:r>
              <a:rPr lang="zh-TW">
                <a:solidFill>
                  <a:srgbClr val="FF0000"/>
                </a:solidFill>
              </a:rPr>
              <a:t>l</a:t>
            </a:r>
            <a:r>
              <a:rPr lang="zh-TW"/>
              <a:t>ist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233775" y="1454451"/>
            <a:ext cx="6390450" cy="29396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900" indent="-171450"/>
            <a:r>
              <a:rPr lang="zh-TW"/>
              <a:t>ol: ordered list 有順序的清單</a:t>
            </a:r>
          </a:p>
          <a:p>
            <a:pPr marL="685800" lvl="1" indent="-171450"/>
            <a:r>
              <a:rPr lang="zh-TW"/>
              <a:t>&lt;ol&gt;我是有順序的清單&lt;/ol&gt;</a:t>
            </a:r>
          </a:p>
          <a:p>
            <a:pPr marL="342900" indent="-171450"/>
            <a:r>
              <a:rPr lang="zh-TW"/>
              <a:t>li: list item 清單項目</a:t>
            </a:r>
          </a:p>
          <a:p>
            <a:pPr marL="685800" lvl="1" indent="-171450"/>
            <a:r>
              <a:rPr lang="zh-TW"/>
              <a:t>&lt;li&gt;我是項目&lt;/li&gt;</a:t>
            </a:r>
          </a:p>
          <a:p>
            <a:endParaRPr/>
          </a:p>
          <a:p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591601" y="3370331"/>
            <a:ext cx="1701674" cy="5055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800" b="1" dirty="0" err="1">
                <a:solidFill>
                  <a:srgbClr val="EFEFEF"/>
                </a:solidFill>
              </a:rPr>
              <a:t>ol</a:t>
            </a:r>
            <a:r>
              <a:rPr lang="en-US" altLang="zh-TW" sz="1800" b="1" dirty="0">
                <a:solidFill>
                  <a:srgbClr val="EFEFEF"/>
                </a:solidFill>
              </a:rPr>
              <a:t>&gt;li</a:t>
            </a:r>
            <a:r>
              <a:rPr lang="en-US" altLang="zh-TW" sz="1800" b="1" dirty="0" smtClean="0">
                <a:solidFill>
                  <a:srgbClr val="EFEFEF"/>
                </a:solidFill>
              </a:rPr>
              <a:t>{</a:t>
            </a:r>
            <a:r>
              <a:rPr lang="zh-TW" altLang="en-US" sz="1800" b="1" dirty="0" smtClean="0">
                <a:solidFill>
                  <a:srgbClr val="EFEFEF"/>
                </a:solidFill>
              </a:rPr>
              <a:t>項目</a:t>
            </a:r>
            <a:r>
              <a:rPr lang="en-US" altLang="zh-TW" sz="1800" b="1" dirty="0" smtClean="0">
                <a:solidFill>
                  <a:srgbClr val="EFEFEF"/>
                </a:solidFill>
              </a:rPr>
              <a:t>$}*3</a:t>
            </a:r>
            <a:endParaRPr lang="en-US" altLang="zh-TW" sz="1800" b="1" dirty="0">
              <a:solidFill>
                <a:srgbClr val="EFEFEF"/>
              </a:solidFill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2894325" y="3370331"/>
            <a:ext cx="923850" cy="5055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800" b="1">
                <a:solidFill>
                  <a:srgbClr val="EFEFEF"/>
                </a:solidFill>
              </a:rPr>
              <a:t>tab</a:t>
            </a:r>
          </a:p>
        </p:txBody>
      </p:sp>
      <p:sp>
        <p:nvSpPr>
          <p:cNvPr id="171" name="Shape 171"/>
          <p:cNvSpPr/>
          <p:nvPr/>
        </p:nvSpPr>
        <p:spPr>
          <a:xfrm>
            <a:off x="2468915" y="3485756"/>
            <a:ext cx="249750" cy="274725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72" name="Shape 172"/>
          <p:cNvSpPr txBox="1"/>
          <p:nvPr/>
        </p:nvSpPr>
        <p:spPr>
          <a:xfrm>
            <a:off x="4175456" y="2365050"/>
            <a:ext cx="2193750" cy="17255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zh-TW" altLang="en-US" sz="1800" b="1">
                <a:latin typeface="Courier New"/>
                <a:ea typeface="Courier New"/>
                <a:cs typeface="Courier New"/>
                <a:sym typeface="Courier New"/>
              </a:rPr>
              <a:t>我是有順序的清單</a:t>
            </a:r>
          </a:p>
          <a:p>
            <a:pPr marL="685800" indent="-285750">
              <a:lnSpc>
                <a:spcPct val="115000"/>
              </a:lnSpc>
              <a:spcAft>
                <a:spcPts val="1200"/>
              </a:spcAft>
              <a:buSzPct val="100000"/>
              <a:buFont typeface="Courier New"/>
              <a:buAutoNum type="arabicPeriod"/>
            </a:pPr>
            <a:r>
              <a:rPr lang="zh-TW" altLang="en-US" sz="1800" b="1">
                <a:latin typeface="Courier New"/>
                <a:ea typeface="Courier New"/>
                <a:cs typeface="Courier New"/>
                <a:sym typeface="Courier New"/>
              </a:rPr>
              <a:t>項目</a:t>
            </a:r>
            <a:r>
              <a:rPr lang="en-US" altLang="zh-TW" sz="1800" b="1">
                <a:latin typeface="Courier New"/>
                <a:ea typeface="Courier New"/>
                <a:cs typeface="Courier New"/>
                <a:sym typeface="Courier New"/>
              </a:rPr>
              <a:t>1</a:t>
            </a:r>
          </a:p>
          <a:p>
            <a:pPr marL="685800" indent="-285750">
              <a:lnSpc>
                <a:spcPct val="115000"/>
              </a:lnSpc>
              <a:spcAft>
                <a:spcPts val="1200"/>
              </a:spcAft>
              <a:buSzPct val="100000"/>
              <a:buFont typeface="Courier New"/>
              <a:buAutoNum type="arabicPeriod"/>
            </a:pPr>
            <a:r>
              <a:rPr lang="zh-TW" altLang="en-US" sz="1800" b="1">
                <a:latin typeface="Courier New"/>
                <a:ea typeface="Courier New"/>
                <a:cs typeface="Courier New"/>
                <a:sym typeface="Courier New"/>
              </a:rPr>
              <a:t>項目</a:t>
            </a:r>
            <a:r>
              <a:rPr lang="en-US" altLang="zh-TW" sz="1800" b="1">
                <a:latin typeface="Courier New"/>
                <a:ea typeface="Courier New"/>
                <a:cs typeface="Courier New"/>
                <a:sym typeface="Courier New"/>
              </a:rPr>
              <a:t>2</a:t>
            </a:r>
          </a:p>
          <a:p>
            <a:pPr marL="685800" indent="-285750">
              <a:lnSpc>
                <a:spcPct val="115000"/>
              </a:lnSpc>
              <a:spcAft>
                <a:spcPts val="1200"/>
              </a:spcAft>
              <a:buSzPct val="100000"/>
              <a:buFont typeface="Courier New"/>
              <a:buAutoNum type="arabicPeriod"/>
            </a:pPr>
            <a:r>
              <a:rPr lang="zh-TW" altLang="en-US" sz="1800" b="1">
                <a:latin typeface="Courier New"/>
                <a:ea typeface="Courier New"/>
                <a:cs typeface="Courier New"/>
                <a:sym typeface="Courier New"/>
              </a:rPr>
              <a:t>項目</a:t>
            </a:r>
            <a:r>
              <a:rPr lang="en-US" altLang="zh-TW" sz="1800" b="1">
                <a:latin typeface="Courier New"/>
                <a:ea typeface="Courier New"/>
                <a:cs typeface="Courier New"/>
                <a:sym typeface="Courier New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0" y="33356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 dirty="0"/>
              <a:t>無序清單: </a:t>
            </a:r>
            <a:r>
              <a:rPr lang="zh-TW" dirty="0">
                <a:solidFill>
                  <a:srgbClr val="FF0000"/>
                </a:solidFill>
              </a:rPr>
              <a:t>u</a:t>
            </a:r>
            <a:r>
              <a:rPr lang="zh-TW" dirty="0">
                <a:solidFill>
                  <a:schemeClr val="bg1"/>
                </a:solidFill>
              </a:rPr>
              <a:t>no</a:t>
            </a:r>
            <a:r>
              <a:rPr lang="zh-TW" dirty="0"/>
              <a:t>rdered </a:t>
            </a:r>
            <a:r>
              <a:rPr lang="zh-TW" dirty="0">
                <a:solidFill>
                  <a:srgbClr val="FF0000"/>
                </a:solidFill>
              </a:rPr>
              <a:t>l</a:t>
            </a:r>
            <a:r>
              <a:rPr lang="zh-TW" dirty="0"/>
              <a:t>ist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233775" y="1454451"/>
            <a:ext cx="6390450" cy="29396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900" indent="-171450"/>
            <a:r>
              <a:rPr lang="zh-TW"/>
              <a:t>ul: unordered list 無順序的清單</a:t>
            </a:r>
          </a:p>
          <a:p>
            <a:pPr marL="685800" lvl="1" indent="-171450"/>
            <a:r>
              <a:rPr lang="zh-TW"/>
              <a:t>&lt;ul&gt;我是無順序的清單&lt;/ul&gt;</a:t>
            </a:r>
          </a:p>
          <a:p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516826" y="2495138"/>
            <a:ext cx="1701674" cy="5055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800" b="1" dirty="0" err="1">
                <a:solidFill>
                  <a:srgbClr val="EFEFEF"/>
                </a:solidFill>
              </a:rPr>
              <a:t>ul</a:t>
            </a:r>
            <a:r>
              <a:rPr lang="en-US" altLang="zh-TW" sz="1800" b="1" dirty="0">
                <a:solidFill>
                  <a:srgbClr val="EFEFEF"/>
                </a:solidFill>
              </a:rPr>
              <a:t>&gt;li</a:t>
            </a:r>
            <a:r>
              <a:rPr lang="en-US" altLang="zh-TW" sz="1800" b="1" dirty="0" smtClean="0">
                <a:solidFill>
                  <a:srgbClr val="EFEFEF"/>
                </a:solidFill>
              </a:rPr>
              <a:t>{</a:t>
            </a:r>
            <a:r>
              <a:rPr lang="zh-TW" altLang="en-US" sz="1800" b="1" dirty="0" smtClean="0">
                <a:solidFill>
                  <a:srgbClr val="EFEFEF"/>
                </a:solidFill>
              </a:rPr>
              <a:t>項目</a:t>
            </a:r>
            <a:r>
              <a:rPr lang="en-US" altLang="zh-TW" sz="1800" b="1" dirty="0" smtClean="0">
                <a:solidFill>
                  <a:srgbClr val="EFEFEF"/>
                </a:solidFill>
              </a:rPr>
              <a:t>$}*3</a:t>
            </a:r>
            <a:endParaRPr lang="en-US" altLang="zh-TW" sz="1800" b="1" dirty="0">
              <a:solidFill>
                <a:srgbClr val="EFEFEF"/>
              </a:solidFill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2819550" y="2495138"/>
            <a:ext cx="923850" cy="5055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800" b="1">
                <a:solidFill>
                  <a:srgbClr val="EFEFEF"/>
                </a:solidFill>
              </a:rPr>
              <a:t>tab</a:t>
            </a:r>
          </a:p>
        </p:txBody>
      </p:sp>
      <p:sp>
        <p:nvSpPr>
          <p:cNvPr id="181" name="Shape 181"/>
          <p:cNvSpPr/>
          <p:nvPr/>
        </p:nvSpPr>
        <p:spPr>
          <a:xfrm>
            <a:off x="2394140" y="2610563"/>
            <a:ext cx="249750" cy="274725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82" name="Shape 182"/>
          <p:cNvSpPr txBox="1"/>
          <p:nvPr/>
        </p:nvSpPr>
        <p:spPr>
          <a:xfrm>
            <a:off x="4175456" y="2365050"/>
            <a:ext cx="2193750" cy="17255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zh-TW" altLang="en-US" sz="1800" b="1">
                <a:latin typeface="Courier New"/>
                <a:ea typeface="Courier New"/>
                <a:cs typeface="Courier New"/>
                <a:sym typeface="Courier New"/>
              </a:rPr>
              <a:t>我是無順序的清單</a:t>
            </a:r>
          </a:p>
          <a:p>
            <a:pPr marL="342900" indent="-285750">
              <a:lnSpc>
                <a:spcPct val="115000"/>
              </a:lnSpc>
              <a:spcAft>
                <a:spcPts val="1200"/>
              </a:spcAft>
              <a:buSzPct val="100000"/>
              <a:buFont typeface="Courier New"/>
              <a:buChar char="●"/>
            </a:pPr>
            <a:r>
              <a:rPr lang="zh-TW" altLang="en-US" sz="1800" b="1">
                <a:latin typeface="Courier New"/>
                <a:ea typeface="Courier New"/>
                <a:cs typeface="Courier New"/>
                <a:sym typeface="Courier New"/>
              </a:rPr>
              <a:t>項目</a:t>
            </a:r>
            <a:r>
              <a:rPr lang="en-US" altLang="zh-TW" sz="1800" b="1">
                <a:latin typeface="Courier New"/>
                <a:ea typeface="Courier New"/>
                <a:cs typeface="Courier New"/>
                <a:sym typeface="Courier New"/>
              </a:rPr>
              <a:t>1</a:t>
            </a:r>
          </a:p>
          <a:p>
            <a:pPr marL="342900" indent="-285750">
              <a:lnSpc>
                <a:spcPct val="115000"/>
              </a:lnSpc>
              <a:spcAft>
                <a:spcPts val="1200"/>
              </a:spcAft>
              <a:buSzPct val="100000"/>
              <a:buFont typeface="Courier New"/>
              <a:buChar char="●"/>
            </a:pPr>
            <a:r>
              <a:rPr lang="zh-TW" altLang="en-US" sz="1800" b="1">
                <a:latin typeface="Courier New"/>
                <a:ea typeface="Courier New"/>
                <a:cs typeface="Courier New"/>
                <a:sym typeface="Courier New"/>
              </a:rPr>
              <a:t>項目</a:t>
            </a:r>
            <a:r>
              <a:rPr lang="en-US" altLang="zh-TW" sz="1800" b="1">
                <a:latin typeface="Courier New"/>
                <a:ea typeface="Courier New"/>
                <a:cs typeface="Courier New"/>
                <a:sym typeface="Courier New"/>
              </a:rPr>
              <a:t>2</a:t>
            </a:r>
          </a:p>
          <a:p>
            <a:pPr marL="342900" indent="-285750">
              <a:lnSpc>
                <a:spcPct val="115000"/>
              </a:lnSpc>
              <a:spcAft>
                <a:spcPts val="1200"/>
              </a:spcAft>
              <a:buSzPct val="100000"/>
              <a:buFont typeface="Courier New"/>
              <a:buChar char="●"/>
            </a:pPr>
            <a:r>
              <a:rPr lang="zh-TW" altLang="en-US" sz="1800" b="1">
                <a:latin typeface="Courier New"/>
                <a:ea typeface="Courier New"/>
                <a:cs typeface="Courier New"/>
                <a:sym typeface="Courier New"/>
              </a:rPr>
              <a:t>項目</a:t>
            </a:r>
            <a:r>
              <a:rPr lang="en-US" altLang="zh-TW" sz="1800" b="1">
                <a:latin typeface="Courier New"/>
                <a:ea typeface="Courier New"/>
                <a:cs typeface="Courier New"/>
                <a:sym typeface="Courier New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975188" y="1442428"/>
            <a:ext cx="4890150" cy="123412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en-US" altLang="zh-TW" dirty="0" smtClean="0"/>
              <a:t>Emmet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zh-TW" dirty="0" smtClean="0"/>
              <a:t>標籤</a:t>
            </a:r>
            <a:r>
              <a:rPr lang="zh-TW" dirty="0"/>
              <a:t>內容用『</a:t>
            </a:r>
            <a:r>
              <a:rPr lang="zh-TW" dirty="0">
                <a:solidFill>
                  <a:srgbClr val="FFFF00"/>
                </a:solidFill>
              </a:rPr>
              <a:t>{ }</a:t>
            </a:r>
            <a:r>
              <a:rPr lang="zh-TW" dirty="0"/>
              <a:t>』</a:t>
            </a:r>
            <a:br>
              <a:rPr lang="zh-TW" dirty="0"/>
            </a:br>
            <a:r>
              <a:rPr lang="zh-TW" dirty="0"/>
              <a:t>標籤屬性用『</a:t>
            </a:r>
            <a:r>
              <a:rPr lang="zh-TW" dirty="0">
                <a:solidFill>
                  <a:srgbClr val="FFFF00"/>
                </a:solidFill>
              </a:rPr>
              <a:t>[ ]</a:t>
            </a:r>
            <a:r>
              <a:rPr lang="zh-TW" dirty="0"/>
              <a:t>』</a:t>
            </a:r>
          </a:p>
        </p:txBody>
      </p:sp>
      <p:sp>
        <p:nvSpPr>
          <p:cNvPr id="188" name="Shape 188"/>
          <p:cNvSpPr txBox="1">
            <a:spLocks noGrp="1"/>
          </p:cNvSpPr>
          <p:nvPr>
            <p:ph type="subTitle" idx="1"/>
          </p:nvPr>
        </p:nvSpPr>
        <p:spPr>
          <a:xfrm>
            <a:off x="321750" y="2723231"/>
            <a:ext cx="6214500" cy="97785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 dirty="0"/>
              <a:t>例如：</a:t>
            </a:r>
            <a:br>
              <a:rPr lang="zh-TW" dirty="0"/>
            </a:br>
            <a:r>
              <a:rPr lang="zh-TW" dirty="0"/>
              <a:t>a[href=http://www.google.com]{Google}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0" y="22847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項目符號的格式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233775" y="1454451"/>
            <a:ext cx="6390450" cy="29396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900" indent="-171450"/>
            <a:r>
              <a:rPr lang="zh-TW"/>
              <a:t>ol的符號格式:1, A, a, I, i</a:t>
            </a:r>
          </a:p>
          <a:p>
            <a:pPr marL="685800" lvl="1" indent="-171450"/>
            <a:r>
              <a:rPr lang="zh-TW"/>
              <a:t>&lt;ol type="A"&gt;</a:t>
            </a:r>
          </a:p>
          <a:p>
            <a:endParaRPr/>
          </a:p>
          <a:p>
            <a:endParaRPr/>
          </a:p>
          <a:p>
            <a:pPr marL="342900" indent="-171450"/>
            <a:r>
              <a:rPr lang="zh-TW"/>
              <a:t>ul的符號格式:</a:t>
            </a:r>
            <a:br>
              <a:rPr lang="zh-TW"/>
            </a:br>
            <a:r>
              <a:rPr lang="zh-TW"/>
              <a:t>實心圓圈、空心圓圈、小方塊</a:t>
            </a:r>
            <a:br>
              <a:rPr lang="zh-TW"/>
            </a:br>
            <a:r>
              <a:rPr lang="zh-TW"/>
              <a:t>disk, circle, square</a:t>
            </a:r>
          </a:p>
          <a:p>
            <a:pPr marL="685800" lvl="1" indent="-171450"/>
            <a:r>
              <a:rPr lang="zh-TW"/>
              <a:t>&lt;ul type="circle"&gt;</a:t>
            </a:r>
          </a:p>
          <a:p>
            <a:endParaRPr/>
          </a:p>
        </p:txBody>
      </p:sp>
      <p:grpSp>
        <p:nvGrpSpPr>
          <p:cNvPr id="195" name="Shape 195"/>
          <p:cNvGrpSpPr/>
          <p:nvPr/>
        </p:nvGrpSpPr>
        <p:grpSpPr>
          <a:xfrm>
            <a:off x="1815713" y="4137659"/>
            <a:ext cx="3226575" cy="505575"/>
            <a:chOff x="2420950" y="3898175"/>
            <a:chExt cx="4302100" cy="674100"/>
          </a:xfrm>
        </p:grpSpPr>
        <p:sp>
          <p:nvSpPr>
            <p:cNvPr id="196" name="Shape 196"/>
            <p:cNvSpPr txBox="1"/>
            <p:nvPr/>
          </p:nvSpPr>
          <p:spPr>
            <a:xfrm>
              <a:off x="2420950" y="3898175"/>
              <a:ext cx="2268900" cy="674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pPr algn="ctr"/>
              <a:r>
                <a:rPr lang="en-US" altLang="zh-TW" sz="1800" b="1" dirty="0" err="1">
                  <a:solidFill>
                    <a:srgbClr val="EFEFEF"/>
                  </a:solidFill>
                </a:rPr>
                <a:t>ul</a:t>
              </a:r>
              <a:r>
                <a:rPr lang="en-US" altLang="zh-TW" sz="1800" b="1" dirty="0">
                  <a:solidFill>
                    <a:schemeClr val="accent6"/>
                  </a:solidFill>
                </a:rPr>
                <a:t>[</a:t>
              </a:r>
              <a:r>
                <a:rPr lang="en-US" altLang="zh-TW" sz="1800" b="1" dirty="0">
                  <a:solidFill>
                    <a:srgbClr val="EFEFEF"/>
                  </a:solidFill>
                </a:rPr>
                <a:t>type=circle</a:t>
              </a:r>
              <a:r>
                <a:rPr lang="en-US" altLang="zh-TW" sz="1800" b="1" dirty="0">
                  <a:solidFill>
                    <a:schemeClr val="accent6"/>
                  </a:solidFill>
                </a:rPr>
                <a:t>]</a:t>
              </a:r>
            </a:p>
          </p:txBody>
        </p:sp>
        <p:sp>
          <p:nvSpPr>
            <p:cNvPr id="197" name="Shape 197"/>
            <p:cNvSpPr txBox="1"/>
            <p:nvPr/>
          </p:nvSpPr>
          <p:spPr>
            <a:xfrm>
              <a:off x="5491250" y="3898175"/>
              <a:ext cx="1231800" cy="674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pPr algn="ctr"/>
              <a:r>
                <a:rPr lang="en-US" altLang="zh-TW" sz="1800" b="1">
                  <a:solidFill>
                    <a:srgbClr val="EFEFEF"/>
                  </a:solidFill>
                </a:rPr>
                <a:t>tab</a:t>
              </a:r>
            </a:p>
          </p:txBody>
        </p:sp>
        <p:sp>
          <p:nvSpPr>
            <p:cNvPr id="198" name="Shape 198"/>
            <p:cNvSpPr/>
            <p:nvPr/>
          </p:nvSpPr>
          <p:spPr>
            <a:xfrm>
              <a:off x="4924037" y="4052075"/>
              <a:ext cx="333000" cy="366300"/>
            </a:xfrm>
            <a:prstGeom prst="mathPlus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99" name="Shape 199"/>
          <p:cNvGrpSpPr/>
          <p:nvPr/>
        </p:nvGrpSpPr>
        <p:grpSpPr>
          <a:xfrm>
            <a:off x="1765350" y="2230076"/>
            <a:ext cx="3226575" cy="505575"/>
            <a:chOff x="2353800" y="1921350"/>
            <a:chExt cx="4302100" cy="674100"/>
          </a:xfrm>
        </p:grpSpPr>
        <p:sp>
          <p:nvSpPr>
            <p:cNvPr id="200" name="Shape 200"/>
            <p:cNvSpPr txBox="1"/>
            <p:nvPr/>
          </p:nvSpPr>
          <p:spPr>
            <a:xfrm>
              <a:off x="2353800" y="1921350"/>
              <a:ext cx="2268900" cy="674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pPr algn="ctr"/>
              <a:r>
                <a:rPr lang="en-US" altLang="zh-TW" sz="1800" b="1">
                  <a:solidFill>
                    <a:srgbClr val="EFEFEF"/>
                  </a:solidFill>
                </a:rPr>
                <a:t>ol</a:t>
              </a:r>
              <a:r>
                <a:rPr lang="en-US" altLang="zh-TW" sz="1800" b="1">
                  <a:solidFill>
                    <a:schemeClr val="accent6"/>
                  </a:solidFill>
                </a:rPr>
                <a:t>[</a:t>
              </a:r>
              <a:r>
                <a:rPr lang="en-US" altLang="zh-TW" sz="1800" b="1">
                  <a:solidFill>
                    <a:srgbClr val="EFEFEF"/>
                  </a:solidFill>
                </a:rPr>
                <a:t>type=A</a:t>
              </a:r>
              <a:r>
                <a:rPr lang="en-US" altLang="zh-TW" sz="1800" b="1">
                  <a:solidFill>
                    <a:schemeClr val="accent6"/>
                  </a:solidFill>
                </a:rPr>
                <a:t>]</a:t>
              </a:r>
            </a:p>
          </p:txBody>
        </p:sp>
        <p:sp>
          <p:nvSpPr>
            <p:cNvPr id="201" name="Shape 201"/>
            <p:cNvSpPr txBox="1"/>
            <p:nvPr/>
          </p:nvSpPr>
          <p:spPr>
            <a:xfrm>
              <a:off x="5424100" y="1921350"/>
              <a:ext cx="1231800" cy="674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pPr algn="ctr"/>
              <a:r>
                <a:rPr lang="en-US" altLang="zh-TW" sz="1800" b="1">
                  <a:solidFill>
                    <a:srgbClr val="EFEFEF"/>
                  </a:solidFill>
                </a:rPr>
                <a:t>tab</a:t>
              </a:r>
            </a:p>
          </p:txBody>
        </p:sp>
        <p:sp>
          <p:nvSpPr>
            <p:cNvPr id="202" name="Shape 202"/>
            <p:cNvSpPr/>
            <p:nvPr/>
          </p:nvSpPr>
          <p:spPr>
            <a:xfrm>
              <a:off x="4856887" y="2075250"/>
              <a:ext cx="333000" cy="366300"/>
            </a:xfrm>
            <a:prstGeom prst="mathPlus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1152488" y="1634419"/>
            <a:ext cx="4492575" cy="1173149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HTML基本標籤</a:t>
            </a:r>
          </a:p>
        </p:txBody>
      </p:sp>
      <p:sp>
        <p:nvSpPr>
          <p:cNvPr id="208" name="Shape 208"/>
          <p:cNvSpPr txBox="1">
            <a:spLocks noGrp="1"/>
          </p:cNvSpPr>
          <p:nvPr>
            <p:ph type="subTitle" idx="1"/>
          </p:nvPr>
        </p:nvSpPr>
        <p:spPr>
          <a:xfrm>
            <a:off x="937913" y="2976863"/>
            <a:ext cx="4982174" cy="56835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img、超連結與檔案路徑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0" y="33357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影像標籤: img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233775" y="1454451"/>
            <a:ext cx="6390450" cy="29396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900" indent="-171450"/>
            <a:r>
              <a:rPr lang="zh-TW"/>
              <a:t>img包含兩個屬性：</a:t>
            </a:r>
          </a:p>
          <a:p>
            <a:pPr marL="685800" lvl="1" indent="-171450"/>
            <a:r>
              <a:rPr lang="zh-TW"/>
              <a:t>src: 圖片的來源位置</a:t>
            </a:r>
            <a:br>
              <a:rPr lang="zh-TW"/>
            </a:br>
            <a:r>
              <a:rPr lang="zh-TW"/>
              <a:t>可透過autoFileName來選擇需要的檔案</a:t>
            </a:r>
          </a:p>
          <a:p>
            <a:pPr marL="685800" lvl="1" indent="-171450"/>
            <a:r>
              <a:rPr lang="zh-TW"/>
              <a:t>alt: 圖片無法顯示時的替代文字</a:t>
            </a:r>
          </a:p>
          <a:p>
            <a:pPr marL="685800" lvl="1" indent="-171450"/>
            <a:r>
              <a:rPr lang="zh-TW"/>
              <a:t>HTML5中alt為必要的屬性，不應該空白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1152488" y="1634419"/>
            <a:ext cx="4492575" cy="1173149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網頁的基本架構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subTitle" idx="1"/>
          </p:nvPr>
        </p:nvSpPr>
        <p:spPr>
          <a:xfrm>
            <a:off x="937913" y="2976863"/>
            <a:ext cx="4982174" cy="56835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html&gt;head+body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0" y="33357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img的其他屬性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233775" y="1454451"/>
            <a:ext cx="6390450" cy="29396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900" indent="-171450"/>
            <a:r>
              <a:rPr lang="zh-TW"/>
              <a:t>屬性width與height</a:t>
            </a:r>
          </a:p>
          <a:p>
            <a:pPr marL="685800" lvl="1" indent="-171450"/>
            <a:r>
              <a:rPr lang="zh-TW"/>
              <a:t>強迫瀏覽器用你設定的寬跟高顯示圖片</a:t>
            </a:r>
          </a:p>
          <a:p>
            <a:pPr marL="685800" lvl="1" indent="-171450"/>
            <a:r>
              <a:rPr lang="zh-TW"/>
              <a:t>僅定義width或height</a:t>
            </a:r>
            <a:br>
              <a:rPr lang="zh-TW"/>
            </a:br>
            <a:r>
              <a:rPr lang="zh-TW"/>
              <a:t>可以等比例縮放到指定的寬跟高</a:t>
            </a:r>
          </a:p>
          <a:p>
            <a:pPr marL="685800" lvl="1" indent="-171450"/>
            <a:r>
              <a:rPr lang="zh-TW"/>
              <a:t>兩個同時定義，則依照你定義的數字顯示</a:t>
            </a:r>
            <a:br>
              <a:rPr lang="zh-TW"/>
            </a:br>
            <a:r>
              <a:rPr lang="zh-TW"/>
              <a:t>不一定會保持比例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0" y="33357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超連結: a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233775" y="1454451"/>
            <a:ext cx="6390450" cy="29396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900" indent="-171450"/>
            <a:r>
              <a:rPr lang="zh-TW"/>
              <a:t>超連結用來連結</a:t>
            </a:r>
          </a:p>
          <a:p>
            <a:pPr marL="685800" lvl="1" indent="-171450"/>
            <a:r>
              <a:rPr lang="zh-TW"/>
              <a:t>網路上的其他網頁</a:t>
            </a:r>
          </a:p>
          <a:p>
            <a:pPr marL="685800" lvl="1" indent="-171450"/>
            <a:r>
              <a:rPr lang="zh-TW"/>
              <a:t>網路上的檔案或伺服器上的檔案</a:t>
            </a:r>
          </a:p>
          <a:p>
            <a:pPr marL="685800" lvl="1" indent="-171450"/>
            <a:r>
              <a:rPr lang="zh-TW"/>
              <a:t>同一個頁面上的其他位置</a:t>
            </a:r>
          </a:p>
          <a:p>
            <a:pPr marL="342900" indent="-171450"/>
            <a:r>
              <a:rPr lang="zh-TW"/>
              <a:t>href: 填寫想要連結的網址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609600" y="3394106"/>
            <a:ext cx="3549243" cy="5055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800" b="1" dirty="0" smtClean="0">
                <a:solidFill>
                  <a:srgbClr val="EFEFEF"/>
                </a:solidFill>
              </a:rPr>
              <a:t>a</a:t>
            </a:r>
            <a:r>
              <a:rPr lang="en-US" altLang="zh-TW" sz="1800" b="1" dirty="0" smtClean="0">
                <a:solidFill>
                  <a:schemeClr val="accent6"/>
                </a:solidFill>
              </a:rPr>
              <a:t>[</a:t>
            </a:r>
            <a:r>
              <a:rPr lang="en-US" altLang="zh-TW" sz="1800" b="1" dirty="0" err="1" smtClean="0">
                <a:solidFill>
                  <a:srgbClr val="EFEFEF"/>
                </a:solidFill>
              </a:rPr>
              <a:t>href</a:t>
            </a:r>
            <a:r>
              <a:rPr lang="en-US" altLang="zh-TW" sz="1800" b="1" dirty="0" smtClean="0">
                <a:solidFill>
                  <a:srgbClr val="EFEFEF"/>
                </a:solidFill>
              </a:rPr>
              <a:t>=http://www.google.com</a:t>
            </a:r>
            <a:r>
              <a:rPr lang="en-US" altLang="zh-TW" sz="1800" b="1" dirty="0">
                <a:solidFill>
                  <a:schemeClr val="accent6"/>
                </a:solidFill>
              </a:rPr>
              <a:t>]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4769156" y="3394106"/>
            <a:ext cx="923849" cy="5055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800" b="1">
                <a:solidFill>
                  <a:srgbClr val="EFEFEF"/>
                </a:solidFill>
              </a:rPr>
              <a:t>tab</a:t>
            </a:r>
          </a:p>
        </p:txBody>
      </p:sp>
      <p:sp>
        <p:nvSpPr>
          <p:cNvPr id="229" name="Shape 229"/>
          <p:cNvSpPr/>
          <p:nvPr/>
        </p:nvSpPr>
        <p:spPr>
          <a:xfrm>
            <a:off x="4347159" y="3509531"/>
            <a:ext cx="249750" cy="274725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157" y="2004524"/>
            <a:ext cx="1602825" cy="10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0" y="33358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檔案路徑: 相對與絕對路徑</a:t>
            </a:r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513" y="1436316"/>
            <a:ext cx="5514975" cy="28503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/>
          <p:cNvSpPr txBox="1"/>
          <p:nvPr/>
        </p:nvSpPr>
        <p:spPr>
          <a:xfrm>
            <a:off x="578070" y="4286670"/>
            <a:ext cx="2364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相對路徑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IMAGES/img.jpg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78070" y="4594447"/>
            <a:ext cx="2942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絕對路徑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HOME/IMAGES/img.jpg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0" y="33358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相對路徑的向上與向下一層連結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233775" y="1454451"/>
            <a:ext cx="6390450" cy="29396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900" indent="-171450"/>
            <a:r>
              <a:rPr lang="zh-TW"/>
              <a:t>當前頁面的向下一層連結</a:t>
            </a:r>
            <a:br>
              <a:rPr lang="zh-TW"/>
            </a:br>
            <a:r>
              <a:rPr lang="zh-TW"/>
              <a:t>&lt;a href="資料夾/檔案名稱"&gt;連結名稱&lt;/a&gt;</a:t>
            </a:r>
            <a:br>
              <a:rPr lang="zh-TW"/>
            </a:br>
            <a:r>
              <a:rPr lang="zh-TW"/>
              <a:t/>
            </a:r>
            <a:br>
              <a:rPr lang="zh-TW"/>
            </a:br>
            <a:endParaRPr lang="zh-TW"/>
          </a:p>
          <a:p>
            <a:pPr marL="342900" indent="-171450"/>
            <a:r>
              <a:rPr lang="zh-TW"/>
              <a:t>當前頁面的向上一層連結</a:t>
            </a:r>
            <a:br>
              <a:rPr lang="zh-TW"/>
            </a:br>
            <a:r>
              <a:rPr lang="zh-TW"/>
              <a:t>用「</a:t>
            </a:r>
            <a:r>
              <a:rPr lang="zh-TW" b="1">
                <a:solidFill>
                  <a:srgbClr val="FF0000"/>
                </a:solidFill>
              </a:rPr>
              <a:t>點點</a:t>
            </a:r>
            <a:r>
              <a:rPr lang="zh-TW"/>
              <a:t>」表示</a:t>
            </a:r>
            <a:r>
              <a:rPr lang="zh-TW" b="1">
                <a:solidFill>
                  <a:srgbClr val="FF0000"/>
                </a:solidFill>
              </a:rPr>
              <a:t>回到上一層目錄</a:t>
            </a:r>
            <a:r>
              <a:rPr lang="zh-TW"/>
              <a:t/>
            </a:r>
            <a:br>
              <a:rPr lang="zh-TW"/>
            </a:br>
            <a:r>
              <a:rPr lang="zh-TW"/>
              <a:t>&lt;a href="</a:t>
            </a:r>
            <a:r>
              <a:rPr lang="zh-TW" b="1">
                <a:solidFill>
                  <a:srgbClr val="FF0000"/>
                </a:solidFill>
              </a:rPr>
              <a:t>../</a:t>
            </a:r>
            <a:r>
              <a:rPr lang="zh-TW"/>
              <a:t>資料夾/檔案名稱"&gt;連結名稱&lt;/a&gt;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1152488" y="1634419"/>
            <a:ext cx="4492575" cy="1173149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HTML基本標籤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subTitle" idx="1"/>
          </p:nvPr>
        </p:nvSpPr>
        <p:spPr>
          <a:xfrm>
            <a:off x="937913" y="2976863"/>
            <a:ext cx="4982174" cy="56835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表格table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0" y="33357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表格: table</a:t>
            </a:r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233775" y="1454451"/>
            <a:ext cx="6390450" cy="29396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900" indent="-171450"/>
            <a:r>
              <a:rPr lang="zh-TW" dirty="0"/>
              <a:t>表格由列(row)所組成</a:t>
            </a:r>
          </a:p>
          <a:p>
            <a:pPr marL="342900" indent="-171450"/>
            <a:r>
              <a:rPr lang="zh-TW" dirty="0"/>
              <a:t>­&lt;table&gt;&lt;/table&gt;: 表格的起始與結束。</a:t>
            </a:r>
          </a:p>
          <a:p>
            <a:pPr marL="342900" indent="-171450"/>
            <a:r>
              <a:rPr lang="zh-TW" dirty="0"/>
              <a:t>&lt;tr&gt;&lt;/tr&gt;: 表格的列。</a:t>
            </a:r>
          </a:p>
          <a:p>
            <a:pPr marL="342900" indent="-171450"/>
            <a:r>
              <a:rPr lang="zh-TW" dirty="0"/>
              <a:t>&lt;td&gt;&lt;/td&gt;: 表格的資料(data)</a:t>
            </a:r>
          </a:p>
          <a:p>
            <a:pPr marL="342900" indent="-171450"/>
            <a:r>
              <a:rPr lang="zh-TW" dirty="0"/>
              <a:t>表格不該用於製作版型(layout)</a:t>
            </a:r>
          </a:p>
          <a:p>
            <a:endParaRPr dirty="0"/>
          </a:p>
        </p:txBody>
      </p:sp>
      <p:sp>
        <p:nvSpPr>
          <p:cNvPr id="255" name="Shape 255"/>
          <p:cNvSpPr txBox="1"/>
          <p:nvPr/>
        </p:nvSpPr>
        <p:spPr>
          <a:xfrm>
            <a:off x="1659422" y="3366660"/>
            <a:ext cx="2025000" cy="5055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800" b="1" dirty="0">
                <a:solidFill>
                  <a:srgbClr val="EFEFEF"/>
                </a:solidFill>
              </a:rPr>
              <a:t>table&gt;(</a:t>
            </a:r>
            <a:r>
              <a:rPr lang="en-US" altLang="zh-TW" sz="1800" b="1" dirty="0" err="1">
                <a:solidFill>
                  <a:srgbClr val="EFEFEF"/>
                </a:solidFill>
              </a:rPr>
              <a:t>tr</a:t>
            </a:r>
            <a:r>
              <a:rPr lang="en-US" altLang="zh-TW" sz="1800" b="1" dirty="0">
                <a:solidFill>
                  <a:srgbClr val="EFEFEF"/>
                </a:solidFill>
              </a:rPr>
              <a:t>&gt;td*?)*?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4274723" y="3366660"/>
            <a:ext cx="923849" cy="5055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800" b="1" dirty="0">
                <a:solidFill>
                  <a:srgbClr val="EFEFEF"/>
                </a:solidFill>
              </a:rPr>
              <a:t>tab</a:t>
            </a:r>
          </a:p>
        </p:txBody>
      </p:sp>
      <p:sp>
        <p:nvSpPr>
          <p:cNvPr id="257" name="Shape 257"/>
          <p:cNvSpPr/>
          <p:nvPr/>
        </p:nvSpPr>
        <p:spPr>
          <a:xfrm>
            <a:off x="3849314" y="3482085"/>
            <a:ext cx="249750" cy="274725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0" y="33355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表格範例：</a:t>
            </a:r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233776" y="1092760"/>
            <a:ext cx="6390449" cy="2334825"/>
          </a:xfrm>
          <a:prstGeom prst="rect">
            <a:avLst/>
          </a:prstGeom>
          <a:solidFill>
            <a:srgbClr val="B5DBE5"/>
          </a:solidFill>
        </p:spPr>
        <p:txBody>
          <a:bodyPr lIns="68569" tIns="68569" rIns="68569" bIns="68569" anchor="t" anchorCtr="0">
            <a:noAutofit/>
          </a:bodyPr>
          <a:lstStyle/>
          <a:p>
            <a:pPr marL="342900" indent="-238125">
              <a:buAutoNum type="arabicPeriod"/>
            </a:pPr>
            <a:r>
              <a:rPr lang="en-US" altLang="zh-TW" sz="1050" b="1"/>
              <a:t>&lt;table cellspacing="0" cellpadding="5"&gt;</a:t>
            </a:r>
          </a:p>
          <a:p>
            <a:pPr marL="342900" indent="-238125">
              <a:buAutoNum type="arabicPeriod"/>
            </a:pPr>
            <a:r>
              <a:rPr lang="zh-TW" altLang="en-US" sz="1050" b="1"/>
              <a:t>    </a:t>
            </a:r>
            <a:r>
              <a:rPr lang="en-US" altLang="zh-TW" sz="1050" b="1"/>
              <a:t>&lt;tr&gt;</a:t>
            </a:r>
          </a:p>
          <a:p>
            <a:pPr marL="342900" indent="-238125">
              <a:buAutoNum type="arabicPeriod"/>
            </a:pPr>
            <a:r>
              <a:rPr lang="zh-TW" altLang="en-US" sz="1050" b="1"/>
              <a:t>        </a:t>
            </a:r>
            <a:r>
              <a:rPr lang="en-US" altLang="zh-TW" sz="1050" b="1"/>
              <a:t>&lt;td&gt;&lt;img src="ppt.gif"&gt;&lt;/td&gt;</a:t>
            </a:r>
          </a:p>
          <a:p>
            <a:pPr marL="342900" indent="-238125">
              <a:buAutoNum type="arabicPeriod"/>
            </a:pPr>
            <a:r>
              <a:rPr lang="zh-TW" altLang="en-US" sz="1050" b="1"/>
              <a:t>        </a:t>
            </a:r>
            <a:r>
              <a:rPr lang="en-US" altLang="zh-TW" sz="1050" b="1"/>
              <a:t>&lt;td&gt;&lt;a href="lecture1.ppt"&gt;Lecture 1&lt;/a&gt;&lt;/td&gt;</a:t>
            </a:r>
          </a:p>
          <a:p>
            <a:pPr marL="342900" indent="-238125">
              <a:buAutoNum type="arabicPeriod"/>
            </a:pPr>
            <a:r>
              <a:rPr lang="zh-TW" altLang="en-US" sz="1050" b="1"/>
              <a:t>    </a:t>
            </a:r>
            <a:r>
              <a:rPr lang="en-US" altLang="zh-TW" sz="1050" b="1"/>
              <a:t>&lt;/tr&gt;</a:t>
            </a:r>
          </a:p>
          <a:p>
            <a:pPr marL="342900" indent="-238125">
              <a:buAutoNum type="arabicPeriod"/>
            </a:pPr>
            <a:r>
              <a:rPr lang="zh-TW" altLang="en-US" sz="1050" b="1"/>
              <a:t>    </a:t>
            </a:r>
            <a:r>
              <a:rPr lang="en-US" altLang="zh-TW" sz="1050" b="1"/>
              <a:t>&lt;tr&gt;</a:t>
            </a:r>
          </a:p>
          <a:p>
            <a:pPr marL="342900" indent="-238125">
              <a:buAutoNum type="arabicPeriod"/>
            </a:pPr>
            <a:r>
              <a:rPr lang="zh-TW" altLang="en-US" sz="1050" b="1"/>
              <a:t>        </a:t>
            </a:r>
            <a:r>
              <a:rPr lang="en-US" altLang="zh-TW" sz="1050" b="1"/>
              <a:t>&lt;td&gt;&lt;img src="ppt.gif"&gt;&lt;/td&gt;</a:t>
            </a:r>
          </a:p>
          <a:p>
            <a:pPr marL="342900" indent="-238125">
              <a:buAutoNum type="arabicPeriod"/>
            </a:pPr>
            <a:r>
              <a:rPr lang="zh-TW" altLang="en-US" sz="1050" b="1"/>
              <a:t>        </a:t>
            </a:r>
            <a:r>
              <a:rPr lang="en-US" altLang="zh-TW" sz="1050" b="1"/>
              <a:t>&lt;td&gt;&lt;a href="lecture2.ppt"&gt;Lecture 2&lt;/a&gt;&lt;/td&gt;</a:t>
            </a:r>
          </a:p>
          <a:p>
            <a:pPr marL="342900" indent="-238125">
              <a:buAutoNum type="arabicPeriod"/>
            </a:pPr>
            <a:r>
              <a:rPr lang="zh-TW" altLang="en-US" sz="1050" b="1"/>
              <a:t>    </a:t>
            </a:r>
            <a:r>
              <a:rPr lang="en-US" altLang="zh-TW" sz="1050" b="1"/>
              <a:t>&lt;/tr&gt;</a:t>
            </a:r>
          </a:p>
          <a:p>
            <a:pPr marL="342900" indent="-238125">
              <a:buAutoNum type="arabicPeriod"/>
            </a:pPr>
            <a:r>
              <a:rPr lang="zh-TW" altLang="en-US" sz="1050" b="1"/>
              <a:t>    </a:t>
            </a:r>
            <a:r>
              <a:rPr lang="en-US" altLang="zh-TW" sz="1050" b="1"/>
              <a:t>&lt;tr&gt;</a:t>
            </a:r>
          </a:p>
          <a:p>
            <a:pPr marL="342900" indent="-238125">
              <a:buAutoNum type="arabicPeriod"/>
            </a:pPr>
            <a:r>
              <a:rPr lang="zh-TW" altLang="en-US" sz="1050" b="1"/>
              <a:t>        </a:t>
            </a:r>
            <a:r>
              <a:rPr lang="en-US" altLang="zh-TW" sz="1050" b="1"/>
              <a:t>&lt;td&gt;&lt;img src="ppt.gif"&gt;&lt;/td&gt;</a:t>
            </a:r>
          </a:p>
          <a:p>
            <a:pPr marL="342900" indent="-238125">
              <a:buAutoNum type="arabicPeriod"/>
            </a:pPr>
            <a:r>
              <a:rPr lang="zh-TW" altLang="en-US" sz="1050" b="1"/>
              <a:t>        </a:t>
            </a:r>
            <a:r>
              <a:rPr lang="en-US" altLang="zh-TW" sz="1050" b="1"/>
              <a:t>&lt;td&gt;&lt;a href="lecture3.ppt"&gt;Lecture 3&lt;/a&gt;&lt;/td&gt;</a:t>
            </a:r>
          </a:p>
          <a:p>
            <a:pPr marL="342900" indent="-238125">
              <a:buAutoNum type="arabicPeriod"/>
            </a:pPr>
            <a:r>
              <a:rPr lang="zh-TW" altLang="en-US" sz="1050" b="1"/>
              <a:t>    </a:t>
            </a:r>
            <a:r>
              <a:rPr lang="en-US" altLang="zh-TW" sz="1050" b="1"/>
              <a:t>&lt;/tr&gt;</a:t>
            </a:r>
          </a:p>
          <a:p>
            <a:pPr marL="342900" indent="-238125">
              <a:buAutoNum type="arabicPeriod"/>
            </a:pPr>
            <a:r>
              <a:rPr lang="en-US" altLang="zh-TW" sz="1050" b="1"/>
              <a:t>&lt;/table&gt;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1659424" y="4561874"/>
            <a:ext cx="2024999" cy="5055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800" b="1">
                <a:solidFill>
                  <a:srgbClr val="EFEFEF"/>
                </a:solidFill>
              </a:rPr>
              <a:t>table&gt;(tr&gt;td*?)*?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4274726" y="4561874"/>
            <a:ext cx="923850" cy="5055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800" b="1">
                <a:solidFill>
                  <a:srgbClr val="EFEFEF"/>
                </a:solidFill>
              </a:rPr>
              <a:t>tab</a:t>
            </a:r>
          </a:p>
        </p:txBody>
      </p:sp>
      <p:sp>
        <p:nvSpPr>
          <p:cNvPr id="266" name="Shape 266"/>
          <p:cNvSpPr/>
          <p:nvPr/>
        </p:nvSpPr>
        <p:spPr>
          <a:xfrm>
            <a:off x="3849316" y="4677299"/>
            <a:ext cx="249750" cy="274725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0" y="33357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符合語意的表格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233775" y="1454451"/>
            <a:ext cx="6390450" cy="29396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900" indent="-171450"/>
            <a:r>
              <a:rPr lang="zh-TW"/>
              <a:t>表格可以分為三部分：header, body 與 footer</a:t>
            </a:r>
          </a:p>
          <a:p>
            <a:pPr marL="342900" indent="-171450"/>
            <a:r>
              <a:rPr lang="zh-TW"/>
              <a:t>­&lt;thead&gt;：表示表頭的區段</a:t>
            </a:r>
            <a:br>
              <a:rPr lang="zh-TW"/>
            </a:br>
            <a:r>
              <a:rPr lang="zh-TW"/>
              <a:t>&lt;th&gt; 取代 &lt;td&gt;用以表示欄位名稱</a:t>
            </a:r>
          </a:p>
          <a:p>
            <a:pPr marL="342900" indent="-171450"/>
            <a:r>
              <a:rPr lang="zh-TW"/>
              <a:t>­&lt;tbody&gt; 表示表格的主體資料的部分，就是原本的tr與td構成</a:t>
            </a:r>
          </a:p>
          <a:p>
            <a:pPr marL="342900" indent="-171450"/>
            <a:r>
              <a:rPr lang="zh-TW"/>
              <a:t>­&lt;tfoot&gt; 表示表格的表尾如小計等等。</a:t>
            </a:r>
          </a:p>
          <a:p>
            <a:pPr marL="342900" indent="-171450"/>
            <a:r>
              <a:rPr lang="zh-TW"/>
              <a:t>­&lt;colgroup&gt; 與 &lt;col&gt; 表示col的群組，最常被使用在定義col的寬度上。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0" y="22835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語意化表格範例：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233775" y="881240"/>
            <a:ext cx="6390450" cy="2565675"/>
          </a:xfrm>
          <a:prstGeom prst="rect">
            <a:avLst/>
          </a:prstGeom>
          <a:solidFill>
            <a:srgbClr val="B5DBE5"/>
          </a:solidFill>
        </p:spPr>
        <p:txBody>
          <a:bodyPr lIns="68569" tIns="68569" rIns="68569" bIns="68569" anchor="t" anchorCtr="0">
            <a:noAutofit/>
          </a:bodyPr>
          <a:lstStyle/>
          <a:p>
            <a:pPr marL="342900" indent="-238125">
              <a:buAutoNum type="arabicPeriod"/>
            </a:pPr>
            <a:r>
              <a:rPr lang="en-US" altLang="zh-TW" sz="1050" b="1" dirty="0"/>
              <a:t>&lt;</a:t>
            </a:r>
            <a:r>
              <a:rPr lang="en-US" altLang="zh-TW" sz="1050" b="1" dirty="0" smtClean="0"/>
              <a:t>table </a:t>
            </a:r>
            <a:r>
              <a:rPr lang="en-US" altLang="zh-TW" sz="1050" b="1" dirty="0"/>
              <a:t>border= solid black</a:t>
            </a:r>
            <a:r>
              <a:rPr lang="en-US" altLang="zh-TW" sz="1050" b="1" dirty="0" smtClean="0"/>
              <a:t>&gt;</a:t>
            </a:r>
            <a:endParaRPr lang="en-US" altLang="zh-TW" sz="1050" b="1" dirty="0"/>
          </a:p>
          <a:p>
            <a:pPr marL="342900" indent="-238125">
              <a:buAutoNum type="arabicPeriod"/>
            </a:pPr>
            <a:r>
              <a:rPr lang="zh-TW" altLang="en-US" sz="1050" b="1" dirty="0"/>
              <a:t>    </a:t>
            </a:r>
            <a:r>
              <a:rPr lang="en-US" altLang="zh-TW" sz="1050" b="1" dirty="0"/>
              <a:t>&lt;</a:t>
            </a:r>
            <a:r>
              <a:rPr lang="en-US" altLang="zh-TW" sz="1050" b="1" dirty="0" err="1"/>
              <a:t>colgroup</a:t>
            </a:r>
            <a:r>
              <a:rPr lang="en-US" altLang="zh-TW" sz="1050" b="1" dirty="0"/>
              <a:t>&gt;</a:t>
            </a:r>
          </a:p>
          <a:p>
            <a:pPr marL="342900" indent="-238125">
              <a:buAutoNum type="arabicPeriod"/>
            </a:pPr>
            <a:r>
              <a:rPr lang="zh-TW" altLang="en-US" sz="1050" b="1" dirty="0"/>
              <a:t>        </a:t>
            </a:r>
            <a:r>
              <a:rPr lang="en-US" altLang="zh-TW" sz="1050" b="1" dirty="0"/>
              <a:t>&lt;col style="width:100px" /&gt;&lt;col /&gt;</a:t>
            </a:r>
          </a:p>
          <a:p>
            <a:pPr marL="342900" indent="-238125">
              <a:buAutoNum type="arabicPeriod"/>
            </a:pPr>
            <a:r>
              <a:rPr lang="zh-TW" altLang="en-US" sz="1050" b="1" dirty="0"/>
              <a:t>    </a:t>
            </a:r>
            <a:r>
              <a:rPr lang="en-US" altLang="zh-TW" sz="1050" b="1" dirty="0"/>
              <a:t>&lt;/</a:t>
            </a:r>
            <a:r>
              <a:rPr lang="en-US" altLang="zh-TW" sz="1050" b="1" dirty="0" err="1"/>
              <a:t>colgroup</a:t>
            </a:r>
            <a:r>
              <a:rPr lang="en-US" altLang="zh-TW" sz="1050" b="1" dirty="0"/>
              <a:t>&gt;</a:t>
            </a:r>
          </a:p>
          <a:p>
            <a:pPr marL="342900" indent="-238125">
              <a:buAutoNum type="arabicPeriod"/>
            </a:pPr>
            <a:r>
              <a:rPr lang="zh-TW" altLang="en-US" sz="1050" b="1" dirty="0"/>
              <a:t>    </a:t>
            </a:r>
            <a:r>
              <a:rPr lang="en-US" altLang="zh-TW" sz="1050" b="1" dirty="0"/>
              <a:t>&lt;</a:t>
            </a:r>
            <a:r>
              <a:rPr lang="en-US" altLang="zh-TW" sz="1050" b="1" dirty="0" err="1"/>
              <a:t>thead</a:t>
            </a:r>
            <a:r>
              <a:rPr lang="en-US" altLang="zh-TW" sz="1050" b="1" dirty="0"/>
              <a:t>&gt;</a:t>
            </a:r>
          </a:p>
          <a:p>
            <a:pPr marL="342900" indent="-238125">
              <a:buAutoNum type="arabicPeriod"/>
            </a:pPr>
            <a:r>
              <a:rPr lang="zh-TW" altLang="en-US" sz="1050" b="1" dirty="0"/>
              <a:t>        </a:t>
            </a:r>
            <a:r>
              <a:rPr lang="en-US" altLang="zh-TW" sz="1050" b="1" dirty="0"/>
              <a:t>&lt;</a:t>
            </a:r>
            <a:r>
              <a:rPr lang="en-US" altLang="zh-TW" sz="1050" b="1" dirty="0" err="1"/>
              <a:t>tr</a:t>
            </a:r>
            <a:r>
              <a:rPr lang="en-US" altLang="zh-TW" sz="1050" b="1" dirty="0"/>
              <a:t>&gt;&lt;</a:t>
            </a:r>
            <a:r>
              <a:rPr lang="en-US" altLang="zh-TW" sz="1050" b="1" dirty="0" err="1" smtClean="0"/>
              <a:t>th</a:t>
            </a:r>
            <a:r>
              <a:rPr lang="en-US" altLang="zh-TW" sz="1050" b="1" dirty="0" smtClean="0"/>
              <a:t>&gt;</a:t>
            </a:r>
            <a:r>
              <a:rPr lang="en-US" altLang="zh-TW" sz="1050" b="1" dirty="0" smtClean="0"/>
              <a:t>Column</a:t>
            </a:r>
            <a:r>
              <a:rPr lang="zh-TW" altLang="en-US" sz="1050" b="1" dirty="0" smtClean="0"/>
              <a:t> </a:t>
            </a:r>
            <a:r>
              <a:rPr lang="en-US" altLang="zh-TW" sz="1050" b="1" dirty="0"/>
              <a:t>1&lt;/</a:t>
            </a:r>
            <a:r>
              <a:rPr lang="en-US" altLang="zh-TW" sz="1050" b="1" dirty="0" err="1"/>
              <a:t>th</a:t>
            </a:r>
            <a:r>
              <a:rPr lang="en-US" altLang="zh-TW" sz="1050" b="1" dirty="0"/>
              <a:t>&gt;&lt;</a:t>
            </a:r>
            <a:r>
              <a:rPr lang="en-US" altLang="zh-TW" sz="1050" b="1" dirty="0" err="1" smtClean="0"/>
              <a:t>th</a:t>
            </a:r>
            <a:r>
              <a:rPr lang="en-US" altLang="zh-TW" sz="1050" b="1" dirty="0" smtClean="0"/>
              <a:t>&gt;</a:t>
            </a:r>
            <a:r>
              <a:rPr lang="en-US" altLang="zh-TW" sz="1050" b="1" dirty="0" smtClean="0"/>
              <a:t>Column</a:t>
            </a:r>
            <a:r>
              <a:rPr lang="zh-TW" altLang="en-US" sz="1050" b="1" dirty="0" smtClean="0"/>
              <a:t> </a:t>
            </a:r>
            <a:r>
              <a:rPr lang="en-US" altLang="zh-TW" sz="1050" b="1" dirty="0"/>
              <a:t>2&lt;/</a:t>
            </a:r>
            <a:r>
              <a:rPr lang="en-US" altLang="zh-TW" sz="1050" b="1" dirty="0" err="1"/>
              <a:t>th</a:t>
            </a:r>
            <a:r>
              <a:rPr lang="en-US" altLang="zh-TW" sz="1050" b="1" dirty="0"/>
              <a:t>&gt;&lt;/</a:t>
            </a:r>
            <a:r>
              <a:rPr lang="en-US" altLang="zh-TW" sz="1050" b="1" dirty="0" err="1"/>
              <a:t>tr</a:t>
            </a:r>
            <a:r>
              <a:rPr lang="en-US" altLang="zh-TW" sz="1050" b="1" dirty="0"/>
              <a:t>&gt;</a:t>
            </a:r>
          </a:p>
          <a:p>
            <a:pPr marL="342900" indent="-238125">
              <a:buAutoNum type="arabicPeriod"/>
            </a:pPr>
            <a:r>
              <a:rPr lang="zh-TW" altLang="en-US" sz="1050" b="1" dirty="0"/>
              <a:t>    </a:t>
            </a:r>
            <a:r>
              <a:rPr lang="en-US" altLang="zh-TW" sz="1050" b="1" dirty="0"/>
              <a:t>&lt;/</a:t>
            </a:r>
            <a:r>
              <a:rPr lang="en-US" altLang="zh-TW" sz="1050" b="1" dirty="0" err="1"/>
              <a:t>thead</a:t>
            </a:r>
            <a:r>
              <a:rPr lang="en-US" altLang="zh-TW" sz="1050" b="1" dirty="0"/>
              <a:t>&gt;</a:t>
            </a:r>
          </a:p>
          <a:p>
            <a:pPr marL="342900" indent="-238125">
              <a:buAutoNum type="arabicPeriod"/>
            </a:pPr>
            <a:r>
              <a:rPr lang="zh-TW" altLang="en-US" sz="1050" b="1" dirty="0"/>
              <a:t>    </a:t>
            </a:r>
            <a:r>
              <a:rPr lang="en-US" altLang="zh-TW" sz="1050" b="1" dirty="0"/>
              <a:t>&lt;</a:t>
            </a:r>
            <a:r>
              <a:rPr lang="en-US" altLang="zh-TW" sz="1050" b="1" dirty="0" err="1"/>
              <a:t>tfoot</a:t>
            </a:r>
            <a:r>
              <a:rPr lang="en-US" altLang="zh-TW" sz="1050" b="1" dirty="0"/>
              <a:t>&gt;</a:t>
            </a:r>
          </a:p>
          <a:p>
            <a:pPr marL="342900" indent="-238125">
              <a:buAutoNum type="arabicPeriod"/>
            </a:pPr>
            <a:r>
              <a:rPr lang="zh-TW" altLang="en-US" sz="1050" b="1" dirty="0"/>
              <a:t>        </a:t>
            </a:r>
            <a:r>
              <a:rPr lang="en-US" altLang="zh-TW" sz="1050" b="1" dirty="0"/>
              <a:t>&lt;</a:t>
            </a:r>
            <a:r>
              <a:rPr lang="en-US" altLang="zh-TW" sz="1050" b="1" dirty="0" err="1"/>
              <a:t>tr</a:t>
            </a:r>
            <a:r>
              <a:rPr lang="en-US" altLang="zh-TW" sz="1050" b="1" dirty="0"/>
              <a:t>&gt;&lt;td&gt;Footer 1&lt;/td&gt;&lt;td&gt;Footer 2&lt;/td&gt;&lt;/</a:t>
            </a:r>
            <a:r>
              <a:rPr lang="en-US" altLang="zh-TW" sz="1050" b="1" dirty="0" err="1"/>
              <a:t>tr</a:t>
            </a:r>
            <a:r>
              <a:rPr lang="en-US" altLang="zh-TW" sz="1050" b="1" dirty="0"/>
              <a:t>&gt;</a:t>
            </a:r>
          </a:p>
          <a:p>
            <a:pPr marL="342900" indent="-238125">
              <a:buAutoNum type="arabicPeriod"/>
            </a:pPr>
            <a:r>
              <a:rPr lang="zh-TW" altLang="en-US" sz="1050" b="1" dirty="0"/>
              <a:t>    </a:t>
            </a:r>
            <a:r>
              <a:rPr lang="en-US" altLang="zh-TW" sz="1050" b="1" dirty="0"/>
              <a:t>&lt;/</a:t>
            </a:r>
            <a:r>
              <a:rPr lang="en-US" altLang="zh-TW" sz="1050" b="1" dirty="0" err="1"/>
              <a:t>tfoot</a:t>
            </a:r>
            <a:r>
              <a:rPr lang="en-US" altLang="zh-TW" sz="1050" b="1" dirty="0"/>
              <a:t>&gt;</a:t>
            </a:r>
          </a:p>
          <a:p>
            <a:pPr marL="342900" indent="-238125">
              <a:buAutoNum type="arabicPeriod"/>
            </a:pPr>
            <a:r>
              <a:rPr lang="zh-TW" altLang="en-US" sz="1050" b="1" dirty="0"/>
              <a:t>    </a:t>
            </a:r>
            <a:r>
              <a:rPr lang="en-US" altLang="zh-TW" sz="1050" b="1" dirty="0"/>
              <a:t>&lt;</a:t>
            </a:r>
            <a:r>
              <a:rPr lang="en-US" altLang="zh-TW" sz="1050" b="1" dirty="0" err="1"/>
              <a:t>tbody</a:t>
            </a:r>
            <a:r>
              <a:rPr lang="en-US" altLang="zh-TW" sz="1050" b="1" dirty="0"/>
              <a:t>&gt;</a:t>
            </a:r>
          </a:p>
          <a:p>
            <a:pPr marL="342900" indent="-238125">
              <a:buAutoNum type="arabicPeriod"/>
            </a:pPr>
            <a:r>
              <a:rPr lang="zh-TW" altLang="en-US" sz="1050" b="1" dirty="0"/>
              <a:t>        </a:t>
            </a:r>
            <a:r>
              <a:rPr lang="en-US" altLang="zh-TW" sz="1050" b="1" dirty="0"/>
              <a:t>&lt;</a:t>
            </a:r>
            <a:r>
              <a:rPr lang="en-US" altLang="zh-TW" sz="1050" b="1" dirty="0" err="1"/>
              <a:t>tr</a:t>
            </a:r>
            <a:r>
              <a:rPr lang="en-US" altLang="zh-TW" sz="1050" b="1" dirty="0"/>
              <a:t>&gt;&lt;td&gt;Cell 1.1&lt;/td&gt;&lt;td&gt;Cell 1.2&lt;/td&gt;&lt;/</a:t>
            </a:r>
            <a:r>
              <a:rPr lang="en-US" altLang="zh-TW" sz="1050" b="1" dirty="0" err="1"/>
              <a:t>tr</a:t>
            </a:r>
            <a:r>
              <a:rPr lang="en-US" altLang="zh-TW" sz="1050" b="1" dirty="0"/>
              <a:t>&gt;</a:t>
            </a:r>
          </a:p>
          <a:p>
            <a:pPr marL="342900" indent="-238125">
              <a:buAutoNum type="arabicPeriod"/>
            </a:pPr>
            <a:r>
              <a:rPr lang="zh-TW" altLang="en-US" sz="1050" b="1" dirty="0"/>
              <a:t>        </a:t>
            </a:r>
            <a:r>
              <a:rPr lang="en-US" altLang="zh-TW" sz="1050" b="1" dirty="0"/>
              <a:t>&lt;</a:t>
            </a:r>
            <a:r>
              <a:rPr lang="en-US" altLang="zh-TW" sz="1050" b="1" dirty="0" err="1"/>
              <a:t>tr</a:t>
            </a:r>
            <a:r>
              <a:rPr lang="en-US" altLang="zh-TW" sz="1050" b="1" dirty="0"/>
              <a:t>&gt;&lt;td&gt;Cell 2.1&lt;/td&gt;&lt;td&gt;Cell 2.2&lt;/td&gt;&lt;/</a:t>
            </a:r>
            <a:r>
              <a:rPr lang="en-US" altLang="zh-TW" sz="1050" b="1" dirty="0" err="1"/>
              <a:t>tr</a:t>
            </a:r>
            <a:r>
              <a:rPr lang="en-US" altLang="zh-TW" sz="1050" b="1" dirty="0"/>
              <a:t>&gt;</a:t>
            </a:r>
          </a:p>
          <a:p>
            <a:pPr marL="342900" indent="-238125">
              <a:buAutoNum type="arabicPeriod"/>
            </a:pPr>
            <a:r>
              <a:rPr lang="zh-TW" altLang="en-US" sz="1050" b="1" dirty="0"/>
              <a:t>    </a:t>
            </a:r>
            <a:r>
              <a:rPr lang="en-US" altLang="zh-TW" sz="1050" b="1" dirty="0"/>
              <a:t>&lt;/</a:t>
            </a:r>
            <a:r>
              <a:rPr lang="en-US" altLang="zh-TW" sz="1050" b="1" dirty="0" err="1"/>
              <a:t>tbody</a:t>
            </a:r>
            <a:r>
              <a:rPr lang="en-US" altLang="zh-TW" sz="1050" b="1" dirty="0"/>
              <a:t>&gt;</a:t>
            </a:r>
          </a:p>
          <a:p>
            <a:pPr marL="342900" indent="-238125">
              <a:buAutoNum type="arabicPeriod"/>
            </a:pPr>
            <a:r>
              <a:rPr lang="en-US" altLang="zh-TW" sz="1050" b="1" dirty="0"/>
              <a:t>&lt;/table&gt;</a:t>
            </a:r>
          </a:p>
          <a:p>
            <a:endParaRPr sz="1050" b="1" dirty="0"/>
          </a:p>
        </p:txBody>
      </p:sp>
      <p:sp>
        <p:nvSpPr>
          <p:cNvPr id="279" name="Shape 279"/>
          <p:cNvSpPr txBox="1"/>
          <p:nvPr/>
        </p:nvSpPr>
        <p:spPr>
          <a:xfrm>
            <a:off x="5407116" y="1336558"/>
            <a:ext cx="1232550" cy="4333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800" b="1">
                <a:solidFill>
                  <a:srgbClr val="EFEFEF"/>
                </a:solidFill>
              </a:rPr>
              <a:t>columns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5435194" y="2189139"/>
            <a:ext cx="1142774" cy="4333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800" b="1" dirty="0">
                <a:solidFill>
                  <a:srgbClr val="EFEFEF"/>
                </a:solidFill>
              </a:rPr>
              <a:t>headers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5435194" y="2874074"/>
            <a:ext cx="1142774" cy="4333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800" b="1" dirty="0">
                <a:solidFill>
                  <a:srgbClr val="EFEFEF"/>
                </a:solidFill>
              </a:rPr>
              <a:t>footers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5435194" y="3685558"/>
            <a:ext cx="1142774" cy="4333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800" b="1">
                <a:solidFill>
                  <a:srgbClr val="EFEFEF"/>
                </a:solidFill>
              </a:rPr>
              <a:t>data</a:t>
            </a:r>
          </a:p>
        </p:txBody>
      </p:sp>
      <p:pic>
        <p:nvPicPr>
          <p:cNvPr id="283" name="Shape 283"/>
          <p:cNvPicPr preferRelativeResize="0"/>
          <p:nvPr/>
        </p:nvPicPr>
        <p:blipFill rotWithShape="1">
          <a:blip r:embed="rId3">
            <a:alphaModFix/>
          </a:blip>
          <a:srcRect l="1493" t="33304" r="5733" b="18809"/>
          <a:stretch/>
        </p:blipFill>
        <p:spPr>
          <a:xfrm>
            <a:off x="2886657" y="4264812"/>
            <a:ext cx="3691312" cy="872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0" y="43868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Cell Spacing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233775" y="1454451"/>
            <a:ext cx="6390450" cy="29396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900" indent="-171450"/>
            <a:r>
              <a:rPr lang="zh-TW"/>
              <a:t>Cell Spacing: 格子與格子中間的空白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2233622" y="2080819"/>
            <a:ext cx="895950" cy="4333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050"/>
              <a:t>Cell[1,1]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3728428" y="3126582"/>
            <a:ext cx="895950" cy="4333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050"/>
              <a:t>Cell[2,2]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3728428" y="2080819"/>
            <a:ext cx="895950" cy="4333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050"/>
              <a:t>Cell[1,2]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2233622" y="3126582"/>
            <a:ext cx="895950" cy="4333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050"/>
              <a:t>Cell[2,1]</a:t>
            </a:r>
          </a:p>
        </p:txBody>
      </p:sp>
      <p:cxnSp>
        <p:nvCxnSpPr>
          <p:cNvPr id="294" name="Shape 294"/>
          <p:cNvCxnSpPr>
            <a:stCxn id="290" idx="2"/>
            <a:endCxn id="293" idx="0"/>
          </p:cNvCxnSpPr>
          <p:nvPr/>
        </p:nvCxnSpPr>
        <p:spPr>
          <a:xfrm>
            <a:off x="2681597" y="2514169"/>
            <a:ext cx="0" cy="6124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295" name="Shape 295"/>
          <p:cNvCxnSpPr>
            <a:stCxn id="290" idx="3"/>
            <a:endCxn id="292" idx="1"/>
          </p:cNvCxnSpPr>
          <p:nvPr/>
        </p:nvCxnSpPr>
        <p:spPr>
          <a:xfrm>
            <a:off x="3129572" y="2297493"/>
            <a:ext cx="59895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296" name="Shape 296"/>
          <p:cNvCxnSpPr>
            <a:stCxn id="292" idx="2"/>
            <a:endCxn id="291" idx="0"/>
          </p:cNvCxnSpPr>
          <p:nvPr/>
        </p:nvCxnSpPr>
        <p:spPr>
          <a:xfrm>
            <a:off x="4176403" y="2514169"/>
            <a:ext cx="0" cy="6124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297" name="Shape 297"/>
          <p:cNvCxnSpPr>
            <a:stCxn id="293" idx="3"/>
            <a:endCxn id="291" idx="1"/>
          </p:cNvCxnSpPr>
          <p:nvPr/>
        </p:nvCxnSpPr>
        <p:spPr>
          <a:xfrm>
            <a:off x="3129572" y="3343256"/>
            <a:ext cx="59895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298" name="Shape 298"/>
          <p:cNvSpPr/>
          <p:nvPr/>
        </p:nvSpPr>
        <p:spPr>
          <a:xfrm>
            <a:off x="1217907" y="2617350"/>
            <a:ext cx="1352024" cy="39892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r>
              <a:rPr lang="en-US" altLang="zh-TW" sz="1050"/>
              <a:t>Cell Spacing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0" y="22848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網頁的基本架構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233775" y="1454451"/>
            <a:ext cx="6390450" cy="29396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altLang="zh-TW" sz="1050"/>
              <a:t>&lt;!DOCTYPE html&gt;</a:t>
            </a:r>
            <a:br>
              <a:rPr lang="en-US" altLang="zh-TW" sz="1050"/>
            </a:br>
            <a:r>
              <a:rPr lang="en-US" altLang="zh-TW" sz="1050"/>
              <a:t>&lt;html&gt;</a:t>
            </a:r>
          </a:p>
          <a:p>
            <a:r>
              <a:rPr lang="en-US" altLang="zh-TW" sz="1050"/>
              <a:t>&lt;head&gt;</a:t>
            </a:r>
          </a:p>
          <a:p>
            <a:r>
              <a:rPr lang="zh-TW" altLang="en-US" sz="1050"/>
              <a:t>    </a:t>
            </a:r>
            <a:r>
              <a:rPr lang="en-US" altLang="zh-TW" sz="1050"/>
              <a:t>&lt;title&gt;website title&lt;/title&gt;</a:t>
            </a:r>
          </a:p>
          <a:p>
            <a:r>
              <a:rPr lang="en-US" altLang="zh-TW" sz="1050"/>
              <a:t>&lt;/head&gt;</a:t>
            </a:r>
          </a:p>
          <a:p>
            <a:r>
              <a:rPr lang="en-US" altLang="zh-TW" sz="1050"/>
              <a:t>&lt;body&gt;</a:t>
            </a:r>
          </a:p>
          <a:p>
            <a:r>
              <a:rPr lang="zh-TW" altLang="en-US" sz="1050"/>
              <a:t>    </a:t>
            </a:r>
            <a:r>
              <a:rPr lang="en-US" altLang="zh-TW" sz="1050"/>
              <a:t>content of website ...</a:t>
            </a:r>
          </a:p>
          <a:p>
            <a:r>
              <a:rPr lang="en-US" altLang="zh-TW" sz="1050"/>
              <a:t>&lt;/body&gt;</a:t>
            </a:r>
          </a:p>
          <a:p>
            <a:r>
              <a:rPr lang="en-US" altLang="zh-TW" sz="1050"/>
              <a:t>&lt;/html&gt;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3029644" y="2079563"/>
            <a:ext cx="2290950" cy="5055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zh-TW" altLang="en-US" sz="1800" b="1">
                <a:solidFill>
                  <a:srgbClr val="EFEFEF"/>
                </a:solidFill>
              </a:rPr>
              <a:t>標題列的標題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2533950" y="2990944"/>
            <a:ext cx="2290950" cy="5055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zh-TW" altLang="en-US" sz="1800" b="1">
                <a:solidFill>
                  <a:srgbClr val="EFEFEF"/>
                </a:solidFill>
              </a:rPr>
              <a:t>網頁的內容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0" y="33356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Cell Padding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233775" y="1454451"/>
            <a:ext cx="6390450" cy="29396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900" indent="-171450"/>
            <a:r>
              <a:rPr lang="zh-TW"/>
              <a:t>Cell Padding: 表格內文字與格子邊框的留白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2233622" y="2480869"/>
            <a:ext cx="895950" cy="4333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050"/>
              <a:t>Cell[1,1]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3728428" y="3526631"/>
            <a:ext cx="895950" cy="4333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050"/>
              <a:t>Cell[2,2]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3645077" y="2346769"/>
            <a:ext cx="1062675" cy="7015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050"/>
              <a:t>Cell[1,2]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2233622" y="3526631"/>
            <a:ext cx="895950" cy="4333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050"/>
              <a:t>Cell[2,1]</a:t>
            </a:r>
          </a:p>
        </p:txBody>
      </p:sp>
      <p:cxnSp>
        <p:nvCxnSpPr>
          <p:cNvPr id="309" name="Shape 309"/>
          <p:cNvCxnSpPr>
            <a:stCxn id="305" idx="2"/>
            <a:endCxn id="308" idx="0"/>
          </p:cNvCxnSpPr>
          <p:nvPr/>
        </p:nvCxnSpPr>
        <p:spPr>
          <a:xfrm>
            <a:off x="2681597" y="2914219"/>
            <a:ext cx="0" cy="6124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310" name="Shape 310"/>
          <p:cNvCxnSpPr>
            <a:stCxn id="305" idx="3"/>
            <a:endCxn id="307" idx="1"/>
          </p:cNvCxnSpPr>
          <p:nvPr/>
        </p:nvCxnSpPr>
        <p:spPr>
          <a:xfrm>
            <a:off x="3129572" y="2697544"/>
            <a:ext cx="51547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311" name="Shape 311"/>
          <p:cNvCxnSpPr>
            <a:stCxn id="307" idx="2"/>
            <a:endCxn id="306" idx="0"/>
          </p:cNvCxnSpPr>
          <p:nvPr/>
        </p:nvCxnSpPr>
        <p:spPr>
          <a:xfrm>
            <a:off x="4176414" y="3048319"/>
            <a:ext cx="0" cy="4783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312" name="Shape 312"/>
          <p:cNvCxnSpPr>
            <a:stCxn id="308" idx="3"/>
            <a:endCxn id="306" idx="1"/>
          </p:cNvCxnSpPr>
          <p:nvPr/>
        </p:nvCxnSpPr>
        <p:spPr>
          <a:xfrm>
            <a:off x="3129572" y="3743306"/>
            <a:ext cx="59895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313" name="Shape 313"/>
          <p:cNvSpPr/>
          <p:nvPr/>
        </p:nvSpPr>
        <p:spPr>
          <a:xfrm>
            <a:off x="1217906" y="3017400"/>
            <a:ext cx="1352025" cy="39892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r>
              <a:rPr lang="en-US" altLang="zh-TW" sz="1050"/>
              <a:t>Cell Spacing</a:t>
            </a:r>
          </a:p>
        </p:txBody>
      </p:sp>
      <p:cxnSp>
        <p:nvCxnSpPr>
          <p:cNvPr id="314" name="Shape 314"/>
          <p:cNvCxnSpPr/>
          <p:nvPr/>
        </p:nvCxnSpPr>
        <p:spPr>
          <a:xfrm rot="10800000" flipH="1">
            <a:off x="4174181" y="2346731"/>
            <a:ext cx="2250" cy="246825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15" name="Shape 315"/>
          <p:cNvCxnSpPr>
            <a:endCxn id="307" idx="2"/>
          </p:cNvCxnSpPr>
          <p:nvPr/>
        </p:nvCxnSpPr>
        <p:spPr>
          <a:xfrm flipH="1">
            <a:off x="4176414" y="2808244"/>
            <a:ext cx="3150" cy="240075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16" name="Shape 316"/>
          <p:cNvCxnSpPr>
            <a:endCxn id="307" idx="3"/>
          </p:cNvCxnSpPr>
          <p:nvPr/>
        </p:nvCxnSpPr>
        <p:spPr>
          <a:xfrm rot="10800000" flipH="1">
            <a:off x="4474652" y="2697544"/>
            <a:ext cx="233100" cy="3375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17" name="Shape 317"/>
          <p:cNvCxnSpPr>
            <a:endCxn id="307" idx="1"/>
          </p:cNvCxnSpPr>
          <p:nvPr/>
        </p:nvCxnSpPr>
        <p:spPr>
          <a:xfrm rot="10800000">
            <a:off x="3645077" y="2697544"/>
            <a:ext cx="244800" cy="8775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8" name="Shape 318"/>
          <p:cNvSpPr/>
          <p:nvPr/>
        </p:nvSpPr>
        <p:spPr>
          <a:xfrm>
            <a:off x="4828744" y="2480869"/>
            <a:ext cx="1314450" cy="43335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r>
              <a:rPr lang="zh-TW" altLang="en-US" sz="1050"/>
              <a:t>     </a:t>
            </a:r>
            <a:r>
              <a:rPr lang="en-US" altLang="zh-TW" sz="1050"/>
              <a:t>Cell Padding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0" y="54378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Cell Spacing與Cell Padding實驗</a:t>
            </a:r>
          </a:p>
        </p:txBody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233775" y="1286291"/>
            <a:ext cx="6390450" cy="2939625"/>
          </a:xfrm>
          <a:prstGeom prst="rect">
            <a:avLst/>
          </a:prstGeom>
          <a:solidFill>
            <a:srgbClr val="B5DBE5"/>
          </a:solidFill>
        </p:spPr>
        <p:txBody>
          <a:bodyPr lIns="68569" tIns="68569" rIns="68569" bIns="68569" anchor="t" anchorCtr="0">
            <a:noAutofit/>
          </a:bodyPr>
          <a:lstStyle/>
          <a:p>
            <a:pPr marL="342900" indent="-238125">
              <a:buAutoNum type="arabicPeriod"/>
            </a:pPr>
            <a:r>
              <a:rPr lang="en-US" altLang="zh-TW" sz="1050" b="1" dirty="0"/>
              <a:t>&lt;</a:t>
            </a:r>
            <a:r>
              <a:rPr lang="en-US" altLang="zh-TW" sz="1050" b="1" dirty="0"/>
              <a:t>table border= solid black </a:t>
            </a:r>
            <a:r>
              <a:rPr lang="en-US" altLang="zh-TW" sz="1050" b="1" dirty="0" err="1"/>
              <a:t>cellspacing</a:t>
            </a:r>
            <a:r>
              <a:rPr lang="en-US" altLang="zh-TW" sz="1050" b="1" dirty="0"/>
              <a:t>="15" </a:t>
            </a:r>
            <a:r>
              <a:rPr lang="en-US" altLang="zh-TW" sz="1050" b="1" dirty="0" err="1"/>
              <a:t>cellpadding</a:t>
            </a:r>
            <a:r>
              <a:rPr lang="en-US" altLang="zh-TW" sz="1050" b="1" dirty="0"/>
              <a:t>="0"&gt;</a:t>
            </a:r>
          </a:p>
          <a:p>
            <a:pPr marL="342900" indent="-238125">
              <a:buAutoNum type="arabicPeriod"/>
            </a:pPr>
            <a:r>
              <a:rPr lang="zh-TW" altLang="en-US" sz="1050" b="1" dirty="0"/>
              <a:t>    </a:t>
            </a:r>
            <a:r>
              <a:rPr lang="en-US" altLang="zh-TW" sz="1050" b="1" dirty="0"/>
              <a:t>&lt;</a:t>
            </a:r>
            <a:r>
              <a:rPr lang="en-US" altLang="zh-TW" sz="1050" b="1" dirty="0" err="1"/>
              <a:t>tr</a:t>
            </a:r>
            <a:r>
              <a:rPr lang="en-US" altLang="zh-TW" sz="1050" b="1" dirty="0"/>
              <a:t>&gt;</a:t>
            </a:r>
          </a:p>
          <a:p>
            <a:pPr marL="342900" indent="-238125">
              <a:buAutoNum type="arabicPeriod"/>
            </a:pPr>
            <a:r>
              <a:rPr lang="zh-TW" altLang="en-US" sz="1050" b="1" dirty="0"/>
              <a:t>        </a:t>
            </a:r>
            <a:r>
              <a:rPr lang="en-US" altLang="zh-TW" sz="1050" b="1" dirty="0"/>
              <a:t>&lt;td&gt;First&lt;/td&gt;</a:t>
            </a:r>
          </a:p>
          <a:p>
            <a:pPr marL="342900" indent="-238125">
              <a:buAutoNum type="arabicPeriod"/>
            </a:pPr>
            <a:r>
              <a:rPr lang="zh-TW" altLang="en-US" sz="1050" b="1" dirty="0"/>
              <a:t>        </a:t>
            </a:r>
            <a:r>
              <a:rPr lang="en-US" altLang="zh-TW" sz="1050" b="1" dirty="0"/>
              <a:t>&lt;td&gt;Second&lt;/td&gt;</a:t>
            </a:r>
          </a:p>
          <a:p>
            <a:pPr marL="342900" indent="-238125">
              <a:buAutoNum type="arabicPeriod"/>
            </a:pPr>
            <a:r>
              <a:rPr lang="zh-TW" altLang="en-US" sz="1050" b="1" dirty="0"/>
              <a:t>    </a:t>
            </a:r>
            <a:r>
              <a:rPr lang="en-US" altLang="zh-TW" sz="1050" b="1" dirty="0"/>
              <a:t>&lt;/</a:t>
            </a:r>
            <a:r>
              <a:rPr lang="en-US" altLang="zh-TW" sz="1050" b="1" dirty="0" err="1"/>
              <a:t>tr</a:t>
            </a:r>
            <a:r>
              <a:rPr lang="en-US" altLang="zh-TW" sz="1050" b="1" dirty="0"/>
              <a:t>&gt;</a:t>
            </a:r>
          </a:p>
          <a:p>
            <a:pPr marL="342900" indent="-238125">
              <a:buAutoNum type="arabicPeriod"/>
            </a:pPr>
            <a:r>
              <a:rPr lang="en-US" altLang="zh-TW" sz="1050" b="1" dirty="0"/>
              <a:t>&lt;/table&gt;</a:t>
            </a:r>
          </a:p>
          <a:p>
            <a:pPr marL="342900" indent="-238125">
              <a:buAutoNum type="arabicPeriod"/>
            </a:pPr>
            <a:r>
              <a:rPr lang="en-US" altLang="zh-TW" sz="1050" b="1" dirty="0"/>
              <a:t>&lt;</a:t>
            </a:r>
            <a:r>
              <a:rPr lang="en-US" altLang="zh-TW" sz="1050" b="1" dirty="0" err="1"/>
              <a:t>br</a:t>
            </a:r>
            <a:r>
              <a:rPr lang="en-US" altLang="zh-TW" sz="1050" b="1" dirty="0"/>
              <a:t>/&gt;</a:t>
            </a:r>
          </a:p>
          <a:p>
            <a:pPr marL="342900" indent="-238125">
              <a:buAutoNum type="arabicPeriod"/>
            </a:pPr>
            <a:r>
              <a:rPr lang="en-US" altLang="zh-TW" sz="1050" b="1" dirty="0"/>
              <a:t>&lt;</a:t>
            </a:r>
            <a:r>
              <a:rPr lang="en-US" altLang="zh-TW" sz="1050" b="1" dirty="0"/>
              <a:t>table border= solid black </a:t>
            </a:r>
            <a:r>
              <a:rPr lang="en-US" altLang="zh-TW" sz="1050" b="1" dirty="0" err="1"/>
              <a:t>cellspacing</a:t>
            </a:r>
            <a:r>
              <a:rPr lang="en-US" altLang="zh-TW" sz="1050" b="1" dirty="0"/>
              <a:t>="0" </a:t>
            </a:r>
            <a:r>
              <a:rPr lang="en-US" altLang="zh-TW" sz="1050" b="1" dirty="0" err="1"/>
              <a:t>cellpadding</a:t>
            </a:r>
            <a:r>
              <a:rPr lang="en-US" altLang="zh-TW" sz="1050" b="1" dirty="0"/>
              <a:t>="10"&gt;</a:t>
            </a:r>
          </a:p>
          <a:p>
            <a:pPr marL="342900" indent="-238125">
              <a:buAutoNum type="arabicPeriod"/>
            </a:pPr>
            <a:r>
              <a:rPr lang="zh-TW" altLang="en-US" sz="1050" b="1" dirty="0"/>
              <a:t> </a:t>
            </a:r>
            <a:r>
              <a:rPr lang="zh-TW" altLang="en-US" sz="1050" b="1" dirty="0" smtClean="0"/>
              <a:t>   </a:t>
            </a:r>
            <a:r>
              <a:rPr lang="en-US" altLang="zh-TW" sz="1050" b="1" dirty="0" smtClean="0"/>
              <a:t>&lt;</a:t>
            </a:r>
            <a:r>
              <a:rPr lang="en-US" altLang="zh-TW" sz="1050" b="1" dirty="0" err="1"/>
              <a:t>tr</a:t>
            </a:r>
            <a:r>
              <a:rPr lang="en-US" altLang="zh-TW" sz="1050" b="1" dirty="0"/>
              <a:t>&gt;</a:t>
            </a:r>
          </a:p>
          <a:p>
            <a:pPr marL="342900" indent="-238125">
              <a:buAutoNum type="arabicPeriod"/>
            </a:pPr>
            <a:r>
              <a:rPr lang="zh-TW" altLang="en-US" sz="1050" b="1" dirty="0"/>
              <a:t>    	</a:t>
            </a:r>
            <a:r>
              <a:rPr lang="zh-TW" altLang="en-US" sz="1050" b="1" dirty="0" smtClean="0"/>
              <a:t>  </a:t>
            </a:r>
            <a:r>
              <a:rPr lang="en-US" altLang="zh-TW" sz="1050" b="1" dirty="0" smtClean="0"/>
              <a:t>&lt;</a:t>
            </a:r>
            <a:r>
              <a:rPr lang="en-US" altLang="zh-TW" sz="1050" b="1" dirty="0"/>
              <a:t>td&gt;First&lt;/td&gt;</a:t>
            </a:r>
          </a:p>
          <a:p>
            <a:pPr marL="342900" indent="-238125">
              <a:buAutoNum type="arabicPeriod"/>
            </a:pPr>
            <a:r>
              <a:rPr lang="zh-TW" altLang="en-US" sz="1050" b="1" dirty="0"/>
              <a:t>         </a:t>
            </a:r>
            <a:r>
              <a:rPr lang="en-US" altLang="zh-TW" sz="1050" b="1" dirty="0"/>
              <a:t>&lt;td&gt;Second&lt;/td&gt;</a:t>
            </a:r>
          </a:p>
          <a:p>
            <a:pPr marL="342900" indent="-238125">
              <a:buAutoNum type="arabicPeriod"/>
            </a:pPr>
            <a:r>
              <a:rPr lang="zh-TW" altLang="en-US" sz="1050" b="1" dirty="0"/>
              <a:t>    </a:t>
            </a:r>
            <a:r>
              <a:rPr lang="en-US" altLang="zh-TW" sz="1050" b="1" dirty="0"/>
              <a:t>&lt;/</a:t>
            </a:r>
            <a:r>
              <a:rPr lang="en-US" altLang="zh-TW" sz="1050" b="1" dirty="0" err="1"/>
              <a:t>tr</a:t>
            </a:r>
            <a:r>
              <a:rPr lang="en-US" altLang="zh-TW" sz="1050" b="1" dirty="0"/>
              <a:t>&gt;</a:t>
            </a:r>
          </a:p>
          <a:p>
            <a:pPr marL="342900" indent="-238125">
              <a:buAutoNum type="arabicPeriod"/>
            </a:pPr>
            <a:r>
              <a:rPr lang="en-US" altLang="zh-TW" sz="1050" b="1" dirty="0"/>
              <a:t>&lt;/table&gt;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947" y="1839803"/>
            <a:ext cx="1314450" cy="1190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228600" y="727810"/>
            <a:ext cx="6403275" cy="56115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 dirty="0"/>
              <a:t>合併格子：Row與Column Span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1179951" y="2506088"/>
            <a:ext cx="895950" cy="4333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050"/>
              <a:t>Cell[1,1]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2122120" y="2506088"/>
            <a:ext cx="895950" cy="4333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050"/>
              <a:t>Cell[1,2]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1179960" y="2993869"/>
            <a:ext cx="1838025" cy="4333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050"/>
              <a:t>Cell[2,1]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4163292" y="2531288"/>
            <a:ext cx="895950" cy="9211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050"/>
              <a:t>Cell[1,1]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5132282" y="3019069"/>
            <a:ext cx="895950" cy="4333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050"/>
              <a:t>Cell[2,2]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5132282" y="2531288"/>
            <a:ext cx="895950" cy="4333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050"/>
              <a:t>Cell[1,2]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1179961" y="1803188"/>
            <a:ext cx="1838025" cy="7029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500"/>
              <a:t>Column </a:t>
            </a:r>
            <a:r>
              <a:rPr lang="zh-TW" altLang="en-US" sz="1500"/>
              <a:t>合在一起</a:t>
            </a:r>
            <a:br>
              <a:rPr lang="zh-TW" altLang="en-US" sz="1500"/>
            </a:br>
            <a:r>
              <a:rPr lang="en-US" altLang="zh-TW" sz="1500"/>
              <a:t>colspan="2"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4163292" y="1803188"/>
            <a:ext cx="1838025" cy="7029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500"/>
              <a:t>Row </a:t>
            </a:r>
            <a:r>
              <a:rPr lang="zh-TW" altLang="en-US" sz="1500"/>
              <a:t>合在一起</a:t>
            </a:r>
            <a:br>
              <a:rPr lang="zh-TW" altLang="en-US" sz="1500"/>
            </a:br>
            <a:r>
              <a:rPr lang="en-US" altLang="zh-TW" sz="1500"/>
              <a:t>rowspan="2"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561492" y="2593950"/>
            <a:ext cx="521775" cy="2576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050"/>
              <a:t>row1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561492" y="3081731"/>
            <a:ext cx="521775" cy="2576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050"/>
              <a:t>row2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3540830" y="2619150"/>
            <a:ext cx="521775" cy="2576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050"/>
              <a:t>row1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3540830" y="3106931"/>
            <a:ext cx="521775" cy="2576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050"/>
              <a:t>row2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1367048" y="3604950"/>
            <a:ext cx="521775" cy="2576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050"/>
              <a:t>col1</a:t>
            </a:r>
          </a:p>
        </p:txBody>
      </p:sp>
      <p:sp>
        <p:nvSpPr>
          <p:cNvPr id="343" name="Shape 343"/>
          <p:cNvSpPr txBox="1"/>
          <p:nvPr/>
        </p:nvSpPr>
        <p:spPr>
          <a:xfrm>
            <a:off x="2309217" y="3604950"/>
            <a:ext cx="521775" cy="2576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050"/>
              <a:t>col2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4350380" y="3604950"/>
            <a:ext cx="521775" cy="2576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050"/>
              <a:t>col1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5319380" y="3604950"/>
            <a:ext cx="521775" cy="2576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050"/>
              <a:t>col2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0" y="43868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動動手</a:t>
            </a:r>
          </a:p>
        </p:txBody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233775" y="1454451"/>
            <a:ext cx="6390450" cy="29396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900" indent="-171450"/>
            <a:r>
              <a:rPr lang="zh-TW"/>
              <a:t>做出一個如圖的表格</a:t>
            </a:r>
          </a:p>
        </p:txBody>
      </p:sp>
      <p:pic>
        <p:nvPicPr>
          <p:cNvPr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741" y="1915894"/>
            <a:ext cx="4150519" cy="19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1152488" y="1634419"/>
            <a:ext cx="4492575" cy="1173149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HTML基本標籤</a:t>
            </a:r>
          </a:p>
        </p:txBody>
      </p:sp>
      <p:sp>
        <p:nvSpPr>
          <p:cNvPr id="358" name="Shape 358"/>
          <p:cNvSpPr txBox="1">
            <a:spLocks noGrp="1"/>
          </p:cNvSpPr>
          <p:nvPr>
            <p:ph type="subTitle" idx="1"/>
          </p:nvPr>
        </p:nvSpPr>
        <p:spPr>
          <a:xfrm>
            <a:off x="937913" y="2976863"/>
            <a:ext cx="4982174" cy="56835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行內與區塊元素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0" y="54375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區塊元素(block)</a:t>
            </a:r>
          </a:p>
        </p:txBody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233775" y="1454451"/>
            <a:ext cx="6390450" cy="29396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900" indent="-171450"/>
            <a:r>
              <a:rPr lang="zh-TW"/>
              <a:t>區塊元素：</a:t>
            </a:r>
          </a:p>
          <a:p>
            <a:pPr marL="685800" lvl="1" indent="-171450"/>
            <a:r>
              <a:rPr lang="zh-TW"/>
              <a:t>元素的前後彷彿多了換行字元的元素</a:t>
            </a:r>
            <a:br>
              <a:rPr lang="zh-TW"/>
            </a:br>
            <a:r>
              <a:rPr lang="zh-TW"/>
              <a:t>任何其他元素必在區塊元素的下方（換行顯示）</a:t>
            </a:r>
          </a:p>
          <a:p>
            <a:pPr marL="685800" lvl="1" indent="-171450"/>
            <a:r>
              <a:rPr lang="zh-TW"/>
              <a:t>例如：</a:t>
            </a:r>
            <a:br>
              <a:rPr lang="zh-TW"/>
            </a:br>
            <a:r>
              <a:rPr lang="zh-TW"/>
              <a:t>div、p、h1、li等等</a:t>
            </a:r>
          </a:p>
          <a:p>
            <a:endParaRPr/>
          </a:p>
        </p:txBody>
      </p:sp>
      <p:grpSp>
        <p:nvGrpSpPr>
          <p:cNvPr id="365" name="Shape 365"/>
          <p:cNvGrpSpPr/>
          <p:nvPr/>
        </p:nvGrpSpPr>
        <p:grpSpPr>
          <a:xfrm>
            <a:off x="1826063" y="3181444"/>
            <a:ext cx="2875725" cy="842399"/>
            <a:chOff x="3948850" y="3829400"/>
            <a:chExt cx="3834300" cy="1123199"/>
          </a:xfrm>
        </p:grpSpPr>
        <p:sp>
          <p:nvSpPr>
            <p:cNvPr id="366" name="Shape 366"/>
            <p:cNvSpPr/>
            <p:nvPr/>
          </p:nvSpPr>
          <p:spPr>
            <a:xfrm>
              <a:off x="3948850" y="3829400"/>
              <a:ext cx="3834300" cy="1123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r>
                <a:rPr lang="en-US" altLang="zh-TW" sz="1050"/>
                <a:t>div</a:t>
              </a:r>
            </a:p>
            <a:p>
              <a:endParaRPr sz="1050"/>
            </a:p>
            <a:p>
              <a:endParaRPr sz="1050"/>
            </a:p>
            <a:p>
              <a:endParaRPr sz="1050"/>
            </a:p>
            <a:p>
              <a:endParaRPr sz="1050"/>
            </a:p>
          </p:txBody>
        </p:sp>
        <p:sp>
          <p:nvSpPr>
            <p:cNvPr id="367" name="Shape 367"/>
            <p:cNvSpPr/>
            <p:nvPr/>
          </p:nvSpPr>
          <p:spPr>
            <a:xfrm>
              <a:off x="4299350" y="4516150"/>
              <a:ext cx="2031600" cy="3291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r>
                <a:rPr lang="en-US" altLang="zh-TW" sz="1050"/>
                <a:t>p</a:t>
              </a:r>
            </a:p>
          </p:txBody>
        </p:sp>
        <p:sp>
          <p:nvSpPr>
            <p:cNvPr id="368" name="Shape 368"/>
            <p:cNvSpPr/>
            <p:nvPr/>
          </p:nvSpPr>
          <p:spPr>
            <a:xfrm>
              <a:off x="4299350" y="4110550"/>
              <a:ext cx="3033300" cy="3291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r>
                <a:rPr lang="en-US" altLang="zh-TW" sz="1050"/>
                <a:t>p</a:t>
              </a:r>
            </a:p>
          </p:txBody>
        </p:sp>
      </p:grpSp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0407" y="3364585"/>
            <a:ext cx="611531" cy="292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944" y="3692673"/>
            <a:ext cx="611531" cy="292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title"/>
          </p:nvPr>
        </p:nvSpPr>
        <p:spPr>
          <a:xfrm>
            <a:off x="0" y="33357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行內元素(inline)</a:t>
            </a:r>
          </a:p>
        </p:txBody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233775" y="1454451"/>
            <a:ext cx="6390450" cy="29396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900" indent="-171450"/>
            <a:r>
              <a:rPr lang="zh-TW"/>
              <a:t>行內元素：</a:t>
            </a:r>
          </a:p>
          <a:p>
            <a:pPr marL="685800" lvl="1" indent="-171450"/>
            <a:r>
              <a:rPr lang="zh-TW"/>
              <a:t>元素的前後並無換行的效果，行內元素可放在任何地方直到版面放不下才換行</a:t>
            </a:r>
          </a:p>
          <a:p>
            <a:pPr marL="685800" lvl="1" indent="-171450"/>
            <a:r>
              <a:rPr lang="zh-TW"/>
              <a:t>例如：</a:t>
            </a:r>
            <a:br>
              <a:rPr lang="zh-TW"/>
            </a:br>
            <a:r>
              <a:rPr lang="zh-TW"/>
              <a:t>span、img</a:t>
            </a:r>
          </a:p>
        </p:txBody>
      </p:sp>
      <p:grpSp>
        <p:nvGrpSpPr>
          <p:cNvPr id="377" name="Shape 377"/>
          <p:cNvGrpSpPr/>
          <p:nvPr/>
        </p:nvGrpSpPr>
        <p:grpSpPr>
          <a:xfrm>
            <a:off x="2331506" y="2700956"/>
            <a:ext cx="3927375" cy="1693125"/>
            <a:chOff x="3669850" y="2770650"/>
            <a:chExt cx="5236500" cy="2257500"/>
          </a:xfrm>
        </p:grpSpPr>
        <p:sp>
          <p:nvSpPr>
            <p:cNvPr id="378" name="Shape 378"/>
            <p:cNvSpPr/>
            <p:nvPr/>
          </p:nvSpPr>
          <p:spPr>
            <a:xfrm>
              <a:off x="3669850" y="2770650"/>
              <a:ext cx="5236500" cy="2257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r>
                <a:rPr lang="en-US" altLang="zh-TW" sz="1050"/>
                <a:t>div</a:t>
              </a:r>
            </a:p>
            <a:p>
              <a:endParaRPr sz="1050"/>
            </a:p>
            <a:p>
              <a:endParaRPr sz="1050"/>
            </a:p>
            <a:p>
              <a:endParaRPr sz="1050"/>
            </a:p>
            <a:p>
              <a:endParaRPr sz="1050"/>
            </a:p>
            <a:p>
              <a:endParaRPr sz="1050"/>
            </a:p>
            <a:p>
              <a:endParaRPr sz="1050"/>
            </a:p>
            <a:p>
              <a:endParaRPr sz="1050"/>
            </a:p>
            <a:p>
              <a:endParaRPr sz="1050"/>
            </a:p>
            <a:p>
              <a:endParaRPr sz="1050"/>
            </a:p>
          </p:txBody>
        </p:sp>
        <p:sp>
          <p:nvSpPr>
            <p:cNvPr id="379" name="Shape 379"/>
            <p:cNvSpPr/>
            <p:nvPr/>
          </p:nvSpPr>
          <p:spPr>
            <a:xfrm>
              <a:off x="3948825" y="3209200"/>
              <a:ext cx="4657199" cy="1648199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r>
                <a:rPr lang="en-US" altLang="zh-TW" sz="1050"/>
                <a:t>&lt;p&gt;Lorem ipsum dolor sit amet, </a:t>
              </a:r>
              <a:r>
                <a:rPr lang="en-US" altLang="zh-TW" sz="1050" b="1">
                  <a:solidFill>
                    <a:srgbClr val="FF0000"/>
                  </a:solidFill>
                </a:rPr>
                <a:t>&lt;img src="cat.jpg"&gt;</a:t>
              </a:r>
              <a:r>
                <a:rPr lang="en-US" altLang="zh-TW" sz="1050"/>
                <a:t>consectetur adipisicing elit, sed do eiusmod</a:t>
              </a:r>
            </a:p>
            <a:p>
              <a:r>
                <a:rPr lang="en-US" altLang="zh-TW" sz="1050"/>
                <a:t>tempor incididunt ut labore et dolore magna aliqua. Ut enim ad minim veniam,</a:t>
              </a:r>
            </a:p>
            <a:p>
              <a:r>
                <a:rPr lang="en-US" altLang="zh-TW" sz="1050"/>
                <a:t>quis nostrud exercitation.</a:t>
              </a:r>
            </a:p>
            <a:p>
              <a:r>
                <a:rPr lang="en-US" altLang="zh-TW" sz="1050"/>
                <a:t>&lt;/p&gt;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title"/>
          </p:nvPr>
        </p:nvSpPr>
        <p:spPr>
          <a:xfrm>
            <a:off x="0" y="33355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div與span</a:t>
            </a:r>
          </a:p>
        </p:txBody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233775" y="1454451"/>
            <a:ext cx="6390450" cy="29396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900" indent="-171450"/>
            <a:r>
              <a:rPr lang="zh-TW"/>
              <a:t>div：區塊元素</a:t>
            </a:r>
            <a:br>
              <a:rPr lang="zh-TW"/>
            </a:br>
            <a:r>
              <a:rPr lang="zh-TW"/>
              <a:t>用以包含許多有意義的區塊</a:t>
            </a:r>
            <a:br>
              <a:rPr lang="zh-TW"/>
            </a:br>
            <a:r>
              <a:rPr lang="zh-TW"/>
              <a:t>如：導覽列，邊欄，文章，或不一定有語意的區塊</a:t>
            </a:r>
          </a:p>
          <a:p>
            <a:pPr marL="342900" indent="-171450"/>
            <a:r>
              <a:rPr lang="zh-TW"/>
              <a:t>span：行內元素</a:t>
            </a:r>
            <a:br>
              <a:rPr lang="zh-TW"/>
            </a:br>
            <a:r>
              <a:rPr lang="zh-TW"/>
              <a:t>用以包含一些必須出現在行內的特殊表現方式的部分</a:t>
            </a:r>
            <a:br>
              <a:rPr lang="zh-TW"/>
            </a:br>
            <a:r>
              <a:rPr lang="zh-TW"/>
              <a:t>如：特別的強調，小圖示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0" y="43868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HTML5的語意標籤</a:t>
            </a:r>
          </a:p>
        </p:txBody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233775" y="1454451"/>
            <a:ext cx="6390450" cy="29396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900" indent="-171450"/>
            <a:r>
              <a:rPr lang="zh-TW"/>
              <a:t>舊版HTML用</a:t>
            </a:r>
          </a:p>
          <a:p>
            <a:pPr marL="685800" lvl="1" indent="-171450"/>
            <a:r>
              <a:rPr lang="zh-TW"/>
              <a:t>&lt;div class="article"&gt;表達文章的區塊</a:t>
            </a:r>
          </a:p>
          <a:p>
            <a:pPr marL="685800" lvl="1" indent="-171450"/>
            <a:r>
              <a:rPr lang="zh-TW"/>
              <a:t>&lt;div class="nav"&gt;表達導覽列的區塊</a:t>
            </a:r>
          </a:p>
          <a:p>
            <a:pPr marL="685800" lvl="1" indent="-171450"/>
            <a:r>
              <a:rPr lang="zh-TW"/>
              <a:t>&lt;div class="section"&gt;表達段落的區塊</a:t>
            </a:r>
          </a:p>
          <a:p>
            <a:pPr marL="342900" indent="-171450"/>
            <a:r>
              <a:rPr lang="zh-TW"/>
              <a:t>HTML5用</a:t>
            </a:r>
          </a:p>
          <a:p>
            <a:pPr marL="685800" lvl="1" indent="-171450"/>
            <a:r>
              <a:rPr lang="zh-TW"/>
              <a:t>&lt;article&gt;</a:t>
            </a:r>
          </a:p>
          <a:p>
            <a:pPr marL="685800" lvl="1" indent="-171450"/>
            <a:r>
              <a:rPr lang="zh-TW"/>
              <a:t>&lt;nav&gt;</a:t>
            </a:r>
          </a:p>
          <a:p>
            <a:pPr marL="685800" lvl="1" indent="-171450"/>
            <a:r>
              <a:rPr lang="zh-TW"/>
              <a:t>&lt;section&gt;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title"/>
          </p:nvPr>
        </p:nvSpPr>
        <p:spPr>
          <a:xfrm>
            <a:off x="0" y="43866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HTML5的新標籤</a:t>
            </a:r>
          </a:p>
        </p:txBody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233775" y="1454451"/>
            <a:ext cx="6390450" cy="29396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900" indent="-171450"/>
            <a:r>
              <a:rPr lang="zh-TW"/>
              <a:t>用於表現頁面結構的標籤</a:t>
            </a:r>
          </a:p>
          <a:p>
            <a:pPr marL="685800" lvl="1" indent="-171450"/>
            <a:r>
              <a:rPr lang="zh-TW"/>
              <a:t>header</a:t>
            </a:r>
          </a:p>
          <a:p>
            <a:pPr marL="685800" lvl="1" indent="-171450"/>
            <a:r>
              <a:rPr lang="zh-TW"/>
              <a:t>footer</a:t>
            </a:r>
          </a:p>
          <a:p>
            <a:pPr marL="685800" lvl="1" indent="-171450"/>
            <a:r>
              <a:rPr lang="zh-TW"/>
              <a:t>nav</a:t>
            </a:r>
          </a:p>
          <a:p>
            <a:pPr marL="685800" lvl="1" indent="-171450"/>
            <a:r>
              <a:rPr lang="zh-TW"/>
              <a:t>aside</a:t>
            </a:r>
          </a:p>
          <a:p>
            <a:pPr marL="685800" lvl="1" indent="-171450"/>
            <a:r>
              <a:rPr lang="zh-TW"/>
              <a:t>article</a:t>
            </a:r>
          </a:p>
          <a:p>
            <a:pPr marL="685800" lvl="1" indent="-171450"/>
            <a:r>
              <a:rPr lang="zh-TW"/>
              <a:t>section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286" y="1114091"/>
            <a:ext cx="2976939" cy="3552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0" y="33358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網頁的基本架構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233775" y="1454451"/>
            <a:ext cx="6390450" cy="29396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900" indent="-171450"/>
            <a:r>
              <a:rPr lang="zh-TW" dirty="0"/>
              <a:t>doctype: 用於宣告使用的html版本</a:t>
            </a:r>
          </a:p>
          <a:p>
            <a:pPr marL="342900" indent="-171450"/>
            <a:r>
              <a:rPr lang="zh-TW" dirty="0"/>
              <a:t>html: 整個網頁的第一個標籤</a:t>
            </a:r>
          </a:p>
          <a:p>
            <a:pPr marL="342900" indent="-171450"/>
            <a:r>
              <a:rPr lang="zh-TW" dirty="0"/>
              <a:t>head: 提供網頁的相關訊息，編碼、程式碼、樣式、關鍵字等等。</a:t>
            </a:r>
          </a:p>
          <a:p>
            <a:pPr marL="342900" indent="-171450"/>
            <a:r>
              <a:rPr lang="zh-TW" dirty="0"/>
              <a:t>body: 整個網頁的內容部分</a:t>
            </a:r>
          </a:p>
          <a:p>
            <a:pPr marL="342900" indent="-171450"/>
            <a:r>
              <a:rPr lang="zh-TW" dirty="0" smtClean="0"/>
              <a:t>透過</a:t>
            </a:r>
            <a:r>
              <a:rPr lang="en-US" altLang="zh-TW" dirty="0" smtClean="0"/>
              <a:t>E</a:t>
            </a:r>
            <a:r>
              <a:rPr lang="zh-TW" dirty="0" smtClean="0"/>
              <a:t>m</a:t>
            </a:r>
            <a:r>
              <a:rPr lang="zh-TW" dirty="0"/>
              <a:t>met快速產生:</a:t>
            </a:r>
          </a:p>
        </p:txBody>
      </p:sp>
      <p:grpSp>
        <p:nvGrpSpPr>
          <p:cNvPr id="91" name="Shape 91"/>
          <p:cNvGrpSpPr/>
          <p:nvPr/>
        </p:nvGrpSpPr>
        <p:grpSpPr>
          <a:xfrm>
            <a:off x="2183682" y="3580988"/>
            <a:ext cx="2490619" cy="505575"/>
            <a:chOff x="2838075" y="3698100"/>
            <a:chExt cx="3320825" cy="674100"/>
          </a:xfrm>
        </p:grpSpPr>
        <p:sp>
          <p:nvSpPr>
            <p:cNvPr id="92" name="Shape 92"/>
            <p:cNvSpPr txBox="1"/>
            <p:nvPr/>
          </p:nvSpPr>
          <p:spPr>
            <a:xfrm>
              <a:off x="2838075" y="3698100"/>
              <a:ext cx="1398300" cy="674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pPr algn="ctr"/>
              <a:r>
                <a:rPr lang="en-US" altLang="zh-TW" sz="1800" b="1">
                  <a:solidFill>
                    <a:srgbClr val="EFEFEF"/>
                  </a:solidFill>
                </a:rPr>
                <a:t>html:5</a:t>
              </a:r>
            </a:p>
          </p:txBody>
        </p:sp>
        <p:sp>
          <p:nvSpPr>
            <p:cNvPr id="93" name="Shape 93"/>
            <p:cNvSpPr txBox="1"/>
            <p:nvPr/>
          </p:nvSpPr>
          <p:spPr>
            <a:xfrm>
              <a:off x="4927100" y="3698100"/>
              <a:ext cx="1231800" cy="674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pPr algn="ctr"/>
              <a:r>
                <a:rPr lang="en-US" altLang="zh-TW" sz="1800" b="1">
                  <a:solidFill>
                    <a:srgbClr val="EFEFEF"/>
                  </a:solidFill>
                </a:rPr>
                <a:t>tab</a:t>
              </a:r>
            </a:p>
          </p:txBody>
        </p:sp>
        <p:sp>
          <p:nvSpPr>
            <p:cNvPr id="94" name="Shape 94"/>
            <p:cNvSpPr/>
            <p:nvPr/>
          </p:nvSpPr>
          <p:spPr>
            <a:xfrm>
              <a:off x="4415237" y="3852000"/>
              <a:ext cx="333000" cy="366300"/>
            </a:xfrm>
            <a:prstGeom prst="mathPlus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xfrm>
            <a:off x="0" y="43868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HTML5的新標籤</a:t>
            </a:r>
          </a:p>
        </p:txBody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233775" y="1454451"/>
            <a:ext cx="6390450" cy="29396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900" indent="-171450"/>
            <a:r>
              <a:rPr lang="zh-TW"/>
              <a:t>用於多媒體相關的標籤</a:t>
            </a:r>
          </a:p>
          <a:p>
            <a:pPr marL="685800" lvl="1" indent="-171450"/>
            <a:r>
              <a:rPr lang="zh-TW"/>
              <a:t>canvas</a:t>
            </a:r>
          </a:p>
          <a:p>
            <a:pPr marL="685800" lvl="1" indent="-171450"/>
            <a:r>
              <a:rPr lang="zh-TW"/>
              <a:t>video</a:t>
            </a:r>
          </a:p>
          <a:p>
            <a:pPr marL="685800" lvl="1" indent="-171450"/>
            <a:r>
              <a:rPr lang="zh-TW"/>
              <a:t>audio</a:t>
            </a:r>
          </a:p>
          <a:p>
            <a:pPr marL="685800" lvl="1" indent="-171450"/>
            <a:r>
              <a:rPr lang="zh-TW"/>
              <a:t>figure</a:t>
            </a:r>
          </a:p>
          <a:p>
            <a:pPr marL="685800" lvl="1" indent="-171450"/>
            <a:r>
              <a:rPr lang="zh-TW"/>
              <a:t>figcaption</a:t>
            </a:r>
          </a:p>
          <a:p>
            <a:pPr marL="685800" lvl="1" indent="-171450"/>
            <a:r>
              <a:rPr lang="zh-TW"/>
              <a:t>source</a:t>
            </a:r>
          </a:p>
          <a:p>
            <a:pPr marL="685800" lvl="1" indent="-171450"/>
            <a:r>
              <a:rPr lang="zh-TW"/>
              <a:t>embeded</a:t>
            </a:r>
          </a:p>
        </p:txBody>
      </p:sp>
      <p:pic>
        <p:nvPicPr>
          <p:cNvPr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957" y="2082038"/>
            <a:ext cx="2219624" cy="133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0" y="43868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HTML5的其他標籤</a:t>
            </a:r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233775" y="1454451"/>
            <a:ext cx="6390450" cy="29396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900" indent="-171450"/>
            <a:r>
              <a:rPr lang="zh-TW"/>
              <a:t>可以參閱HTML5 Cheat Sheet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3"/>
              </a:rPr>
              <a:t>http://makeawebsitehub.com/the-html-5-mega-cheat-sheet/</a:t>
            </a:r>
          </a:p>
          <a:p>
            <a:endParaRPr/>
          </a:p>
        </p:txBody>
      </p:sp>
      <p:pic>
        <p:nvPicPr>
          <p:cNvPr id="412" name="Shape 4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5209" y="2398253"/>
            <a:ext cx="3090270" cy="2404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title"/>
          </p:nvPr>
        </p:nvSpPr>
        <p:spPr>
          <a:xfrm>
            <a:off x="0" y="33358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 dirty="0" smtClean="0"/>
              <a:t>建</a:t>
            </a:r>
            <a:r>
              <a:rPr lang="zh-TW" dirty="0"/>
              <a:t>構個人履歷與作品集網站</a:t>
            </a:r>
          </a:p>
        </p:txBody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44595" y="1454451"/>
            <a:ext cx="6390450" cy="29396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900" indent="-171450"/>
            <a:r>
              <a:rPr lang="zh-TW" dirty="0"/>
              <a:t>打造一個個人的履歷網頁</a:t>
            </a:r>
          </a:p>
          <a:p>
            <a:pPr marL="342900" indent="-171450"/>
            <a:r>
              <a:rPr lang="zh-TW" dirty="0"/>
              <a:t>需求項目：</a:t>
            </a:r>
          </a:p>
          <a:p>
            <a:pPr marL="685800" lvl="1" indent="-171450"/>
            <a:r>
              <a:rPr lang="zh-TW" dirty="0"/>
              <a:t>個人簡介，學經歷</a:t>
            </a:r>
          </a:p>
          <a:p>
            <a:pPr marL="685800" lvl="1" indent="-171450"/>
            <a:r>
              <a:rPr lang="zh-TW" dirty="0"/>
              <a:t>工作經驗，作品集</a:t>
            </a:r>
            <a:r>
              <a:rPr lang="zh-TW" dirty="0" smtClean="0"/>
              <a:t>等</a:t>
            </a:r>
            <a:endParaRPr lang="en-US" altLang="zh-TW" dirty="0" smtClean="0"/>
          </a:p>
          <a:p>
            <a:pPr marL="685800" lvl="1" indent="-171450"/>
            <a:r>
              <a:rPr lang="zh-TW" altLang="en-US" dirty="0" smtClean="0"/>
              <a:t>並介紹一個有興趣的主題</a:t>
            </a:r>
            <a:r>
              <a:rPr lang="en-US" altLang="zh-TW" dirty="0" smtClean="0"/>
              <a:t>(</a:t>
            </a:r>
            <a:r>
              <a:rPr lang="zh-TW" altLang="en-US" dirty="0"/>
              <a:t>附</a:t>
            </a:r>
            <a:r>
              <a:rPr lang="zh-TW" altLang="en-US" dirty="0" smtClean="0"/>
              <a:t>超連結</a:t>
            </a:r>
            <a:endParaRPr lang="en-US" altLang="zh-TW" dirty="0" smtClean="0"/>
          </a:p>
          <a:p>
            <a:pPr marL="685800" lvl="1" indent="-171450"/>
            <a:r>
              <a:rPr lang="zh-TW" altLang="en-US" dirty="0" smtClean="0"/>
              <a:t>於履歷網頁上</a:t>
            </a:r>
            <a:r>
              <a:rPr lang="en-US" altLang="zh-TW" dirty="0" smtClean="0"/>
              <a:t>)</a:t>
            </a:r>
            <a:endParaRPr lang="zh-TW" dirty="0"/>
          </a:p>
          <a:p>
            <a:pPr marL="685800" lvl="1" indent="-171450"/>
            <a:r>
              <a:rPr lang="zh-TW" dirty="0">
                <a:solidFill>
                  <a:srgbClr val="FF0000"/>
                </a:solidFill>
              </a:rPr>
              <a:t>不需要</a:t>
            </a:r>
            <a:r>
              <a:rPr lang="zh-TW" dirty="0" smtClean="0">
                <a:solidFill>
                  <a:srgbClr val="FF0000"/>
                </a:solidFill>
              </a:rPr>
              <a:t>特別排版</a:t>
            </a:r>
            <a:endParaRPr lang="zh-TW" dirty="0">
              <a:solidFill>
                <a:srgbClr val="FF0000"/>
              </a:solidFill>
            </a:endParaRPr>
          </a:p>
          <a:p>
            <a:pPr marL="342900" indent="-171450"/>
            <a:r>
              <a:rPr lang="zh-TW" dirty="0"/>
              <a:t>內容可以參考：</a:t>
            </a:r>
          </a:p>
        </p:txBody>
      </p:sp>
      <p:pic>
        <p:nvPicPr>
          <p:cNvPr id="429" name="Shape 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503" y="1198160"/>
            <a:ext cx="2687276" cy="3696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0" y="64887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 altLang="en-US" dirty="0" smtClean="0"/>
              <a:t>有興趣的主題範例</a:t>
            </a:r>
            <a:r>
              <a:rPr lang="zh-TW" dirty="0" smtClean="0"/>
              <a:t>：</a:t>
            </a:r>
            <a:r>
              <a:rPr lang="zh-TW" dirty="0"/>
              <a:t>建構一個食記網頁</a:t>
            </a:r>
          </a:p>
        </p:txBody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233775" y="981486"/>
            <a:ext cx="6390450" cy="4052969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900" indent="-171450"/>
            <a:r>
              <a:rPr lang="zh-TW" altLang="en-US" dirty="0" smtClean="0"/>
              <a:t>內</a:t>
            </a:r>
            <a:r>
              <a:rPr lang="zh-TW" altLang="en-US" dirty="0"/>
              <a:t>容</a:t>
            </a:r>
            <a:r>
              <a:rPr lang="zh-TW" dirty="0" smtClean="0"/>
              <a:t>項目</a:t>
            </a:r>
            <a:r>
              <a:rPr lang="zh-TW" dirty="0"/>
              <a:t>：</a:t>
            </a:r>
          </a:p>
          <a:p>
            <a:pPr marL="685800" lvl="1" indent="-171450"/>
            <a:r>
              <a:rPr lang="zh-TW" dirty="0"/>
              <a:t>整理近期去吃的好吃餐廳的美食</a:t>
            </a:r>
            <a:r>
              <a:rPr lang="zh-TW" dirty="0" smtClean="0"/>
              <a:t>照</a:t>
            </a:r>
            <a:endParaRPr lang="en-US" altLang="zh-TW" dirty="0" smtClean="0"/>
          </a:p>
          <a:p>
            <a:pPr marL="685800" lvl="1" indent="-171450"/>
            <a:r>
              <a:rPr lang="zh-TW" altLang="en-US" dirty="0">
                <a:solidFill>
                  <a:srgbClr val="FF0000"/>
                </a:solidFill>
              </a:rPr>
              <a:t>需要</a:t>
            </a:r>
            <a:r>
              <a:rPr lang="zh-TW" altLang="en-US" dirty="0" smtClean="0">
                <a:solidFill>
                  <a:srgbClr val="FF0000"/>
                </a:solidFill>
              </a:rPr>
              <a:t>排版</a:t>
            </a:r>
            <a:endParaRPr lang="zh-TW" dirty="0"/>
          </a:p>
          <a:p>
            <a:pPr marL="685800" lvl="1" indent="-171450"/>
            <a:r>
              <a:rPr lang="zh-TW" dirty="0"/>
              <a:t>設計食記網頁的草圖，大致包含地點，時間，個人讚或不讚，或其他你認為應該食記文中該出現的東西</a:t>
            </a:r>
          </a:p>
          <a:p>
            <a:pPr marL="685800" lvl="1" indent="-171450"/>
            <a:r>
              <a:rPr lang="zh-TW" dirty="0"/>
              <a:t>草圖必須說明使用的標籤，你亦可以使用紙筆拍照上</a:t>
            </a:r>
            <a:r>
              <a:rPr lang="zh-TW" dirty="0" smtClean="0"/>
              <a:t>傳</a:t>
            </a:r>
            <a:endParaRPr lang="en-US" altLang="zh-TW" dirty="0" smtClean="0"/>
          </a:p>
          <a:p>
            <a:pPr marL="342900" indent="-171450"/>
            <a:r>
              <a:rPr lang="zh-TW" altLang="en-US" dirty="0" smtClean="0"/>
              <a:t>繳交內容</a:t>
            </a:r>
            <a:r>
              <a:rPr lang="en-US" altLang="zh-TW" dirty="0" smtClean="0"/>
              <a:t>:</a:t>
            </a:r>
          </a:p>
          <a:p>
            <a:pPr marL="342900" indent="-171450"/>
            <a:r>
              <a:rPr lang="zh-TW" altLang="en-US" dirty="0"/>
              <a:t> </a:t>
            </a:r>
            <a:r>
              <a:rPr lang="zh-TW" altLang="en-US" dirty="0" smtClean="0"/>
              <a:t>  </a:t>
            </a:r>
            <a:r>
              <a:rPr lang="en-US" altLang="zh-TW" dirty="0" smtClean="0"/>
              <a:t>1.</a:t>
            </a:r>
            <a:r>
              <a:rPr lang="zh-TW" altLang="en-US" dirty="0" smtClean="0"/>
              <a:t> </a:t>
            </a:r>
            <a:r>
              <a:rPr lang="en-US" altLang="zh-TW" dirty="0" smtClean="0"/>
              <a:t>email</a:t>
            </a:r>
            <a:r>
              <a:rPr lang="zh-TW" altLang="en-US" dirty="0" smtClean="0"/>
              <a:t>個</a:t>
            </a:r>
            <a:r>
              <a:rPr lang="zh-TW" altLang="en-US" dirty="0"/>
              <a:t>人</a:t>
            </a:r>
            <a:r>
              <a:rPr lang="zh-TW" dirty="0" smtClean="0"/>
              <a:t>網頁</a:t>
            </a:r>
            <a:r>
              <a:rPr lang="zh-TW" altLang="en-US" dirty="0" smtClean="0"/>
              <a:t>網址至</a:t>
            </a:r>
            <a:r>
              <a:rPr lang="en-US" altLang="zh-TW" dirty="0" smtClean="0"/>
              <a:t>d00922026@ntu.edu.tw</a:t>
            </a:r>
            <a:r>
              <a:rPr lang="zh-TW" altLang="en-US" dirty="0" smtClean="0"/>
              <a:t>信箱</a:t>
            </a:r>
            <a:endParaRPr lang="en-US" altLang="zh-TW" dirty="0" smtClean="0"/>
          </a:p>
          <a:p>
            <a:pPr marL="342900" indent="-171450"/>
            <a:r>
              <a:rPr lang="zh-TW" altLang="en-US" dirty="0"/>
              <a:t> </a:t>
            </a:r>
            <a:r>
              <a:rPr lang="zh-TW" altLang="en-US" dirty="0" smtClean="0"/>
              <a:t>  </a:t>
            </a:r>
            <a:r>
              <a:rPr lang="en-US" altLang="zh-TW" dirty="0" smtClean="0"/>
              <a:t>2.</a:t>
            </a:r>
            <a:r>
              <a:rPr lang="zh-TW" altLang="en-US" dirty="0" smtClean="0"/>
              <a:t> 附上</a:t>
            </a:r>
            <a:r>
              <a:rPr lang="en-US" altLang="zh-TW" dirty="0" smtClean="0"/>
              <a:t>Word</a:t>
            </a:r>
            <a:r>
              <a:rPr lang="zh-TW" altLang="en-US" dirty="0" smtClean="0"/>
              <a:t>檔報告</a:t>
            </a:r>
            <a:r>
              <a:rPr lang="zh-TW" altLang="zh-TW" dirty="0" smtClean="0"/>
              <a:t>，</a:t>
            </a:r>
            <a:r>
              <a:rPr lang="zh-TW" altLang="en-US" dirty="0" smtClean="0"/>
              <a:t>描述排版設計草圖和遇到的困難及心得</a:t>
            </a:r>
            <a:endParaRPr lang="en-US" altLang="zh-TW" dirty="0" smtClean="0"/>
          </a:p>
          <a:p>
            <a:pPr marL="360000" indent="-171450"/>
            <a:r>
              <a:rPr lang="zh-TW" altLang="en-US" dirty="0" smtClean="0"/>
              <a:t>網頁</a:t>
            </a:r>
            <a:r>
              <a:rPr lang="zh-TW" dirty="0" smtClean="0"/>
              <a:t>需</a:t>
            </a:r>
            <a:r>
              <a:rPr lang="zh-TW" dirty="0"/>
              <a:t>上</a:t>
            </a:r>
            <a:r>
              <a:rPr lang="zh-TW" dirty="0" smtClean="0"/>
              <a:t>傳</a:t>
            </a:r>
            <a:r>
              <a:rPr lang="zh-TW" altLang="en-US" dirty="0" smtClean="0"/>
              <a:t>至</a:t>
            </a:r>
            <a:r>
              <a:rPr lang="zh-TW" dirty="0" smtClean="0"/>
              <a:t>自己</a:t>
            </a:r>
            <a:r>
              <a:rPr lang="zh-TW" dirty="0"/>
              <a:t>的</a:t>
            </a:r>
            <a:r>
              <a:rPr lang="zh-TW" dirty="0" smtClean="0"/>
              <a:t>伺服器</a:t>
            </a:r>
            <a:r>
              <a:rPr lang="zh-TW" altLang="en-US" dirty="0" smtClean="0"/>
              <a:t>空間</a:t>
            </a:r>
            <a:r>
              <a:rPr lang="zh-TW" dirty="0" smtClean="0"/>
              <a:t>，</a:t>
            </a:r>
            <a:r>
              <a:rPr lang="zh-TW" altLang="en-US" dirty="0" smtClean="0"/>
              <a:t>例如</a:t>
            </a:r>
            <a:r>
              <a:rPr lang="zh-TW" dirty="0" smtClean="0"/>
              <a:t>G</a:t>
            </a:r>
            <a:r>
              <a:rPr lang="zh-TW" dirty="0"/>
              <a:t>itHub，或</a:t>
            </a:r>
            <a:r>
              <a:rPr lang="zh-TW" dirty="0" smtClean="0"/>
              <a:t>任何可以真正連到</a:t>
            </a:r>
            <a:r>
              <a:rPr lang="zh-TW" dirty="0"/>
              <a:t>的網頁</a:t>
            </a:r>
            <a:r>
              <a:rPr lang="zh-TW" dirty="0" smtClean="0"/>
              <a:t>空間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49993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0" y="33358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 dirty="0"/>
              <a:t>網頁的基本架構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33775" y="1454451"/>
            <a:ext cx="6390450" cy="29396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900" indent="-171450"/>
            <a:r>
              <a:rPr lang="zh-TW" dirty="0"/>
              <a:t>A標籤中包住了B標籤: 想成上下關係</a:t>
            </a:r>
          </a:p>
          <a:p>
            <a:pPr marL="342900" indent="-171450"/>
            <a:r>
              <a:rPr lang="zh-TW" dirty="0"/>
              <a:t>A標籤與B標籤並列: 想成左右關係</a:t>
            </a:r>
          </a:p>
          <a:p>
            <a:pPr marL="342900" indent="-171450"/>
            <a:r>
              <a:rPr lang="zh-TW" dirty="0"/>
              <a:t>html包住了head與bod</a:t>
            </a:r>
            <a:r>
              <a:rPr lang="zh-TW" dirty="0" smtClean="0"/>
              <a:t>y</a:t>
            </a:r>
            <a:endParaRPr lang="en-US" altLang="zh-TW" dirty="0" smtClean="0"/>
          </a:p>
          <a:p>
            <a:pPr marL="342900" indent="-171450"/>
            <a:r>
              <a:rPr lang="zh-TW" altLang="en-US" dirty="0" smtClean="0">
                <a:latin typeface="MS PMincho" panose="02020600040205080304" pitchFamily="18" charset="-128"/>
                <a:ea typeface="MS PMincho" panose="02020600040205080304" pitchFamily="18" charset="-128"/>
              </a:rPr>
              <a:t>→ </a:t>
            </a:r>
            <a:r>
              <a:rPr lang="zh-TW" dirty="0" smtClean="0"/>
              <a:t>h</a:t>
            </a:r>
            <a:r>
              <a:rPr lang="zh-TW" dirty="0"/>
              <a:t>tml是在head與body的上面</a:t>
            </a:r>
          </a:p>
        </p:txBody>
      </p:sp>
      <p:grpSp>
        <p:nvGrpSpPr>
          <p:cNvPr id="101" name="Shape 101"/>
          <p:cNvGrpSpPr/>
          <p:nvPr/>
        </p:nvGrpSpPr>
        <p:grpSpPr>
          <a:xfrm>
            <a:off x="1077619" y="2961025"/>
            <a:ext cx="4702762" cy="1792987"/>
            <a:chOff x="2561950" y="2732850"/>
            <a:chExt cx="6270349" cy="2390649"/>
          </a:xfrm>
        </p:grpSpPr>
        <p:sp>
          <p:nvSpPr>
            <p:cNvPr id="102" name="Shape 102"/>
            <p:cNvSpPr txBox="1"/>
            <p:nvPr/>
          </p:nvSpPr>
          <p:spPr>
            <a:xfrm>
              <a:off x="3678350" y="2732850"/>
              <a:ext cx="1731299" cy="8144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pPr algn="ctr"/>
              <a:r>
                <a:rPr lang="en-US" altLang="zh-TW" sz="2250" b="1">
                  <a:solidFill>
                    <a:srgbClr val="FFFFFF"/>
                  </a:solidFill>
                </a:rPr>
                <a:t>html</a:t>
              </a:r>
            </a:p>
          </p:txBody>
        </p:sp>
        <p:sp>
          <p:nvSpPr>
            <p:cNvPr id="103" name="Shape 103"/>
            <p:cNvSpPr txBox="1"/>
            <p:nvPr/>
          </p:nvSpPr>
          <p:spPr>
            <a:xfrm>
              <a:off x="4850750" y="4309000"/>
              <a:ext cx="1731299" cy="8144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pPr algn="ctr"/>
              <a:r>
                <a:rPr lang="en-US" altLang="zh-TW" sz="2250" b="1">
                  <a:solidFill>
                    <a:srgbClr val="FFFFFF"/>
                  </a:solidFill>
                </a:rPr>
                <a:t>body</a:t>
              </a:r>
            </a:p>
          </p:txBody>
        </p:sp>
        <p:sp>
          <p:nvSpPr>
            <p:cNvPr id="104" name="Shape 104"/>
            <p:cNvSpPr txBox="1"/>
            <p:nvPr/>
          </p:nvSpPr>
          <p:spPr>
            <a:xfrm>
              <a:off x="2561950" y="4309000"/>
              <a:ext cx="1731299" cy="8144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pPr algn="ctr"/>
              <a:r>
                <a:rPr lang="en-US" altLang="zh-TW" sz="2250" b="1">
                  <a:solidFill>
                    <a:srgbClr val="FFFFFF"/>
                  </a:solidFill>
                </a:rPr>
                <a:t>head</a:t>
              </a:r>
            </a:p>
          </p:txBody>
        </p:sp>
        <p:cxnSp>
          <p:nvCxnSpPr>
            <p:cNvPr id="105" name="Shape 105"/>
            <p:cNvCxnSpPr>
              <a:stCxn id="104" idx="0"/>
              <a:endCxn id="102" idx="2"/>
            </p:cNvCxnSpPr>
            <p:nvPr/>
          </p:nvCxnSpPr>
          <p:spPr>
            <a:xfrm rot="10800000" flipH="1">
              <a:off x="3427599" y="3547300"/>
              <a:ext cx="1116300" cy="761700"/>
            </a:xfrm>
            <a:prstGeom prst="straightConnector1">
              <a:avLst/>
            </a:prstGeom>
            <a:noFill/>
            <a:ln w="76200" cap="flat" cmpd="sng">
              <a:solidFill>
                <a:schemeClr val="accent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06" name="Shape 106"/>
            <p:cNvCxnSpPr>
              <a:stCxn id="103" idx="0"/>
              <a:endCxn id="102" idx="2"/>
            </p:cNvCxnSpPr>
            <p:nvPr/>
          </p:nvCxnSpPr>
          <p:spPr>
            <a:xfrm rot="10800000">
              <a:off x="4543999" y="3547300"/>
              <a:ext cx="1172400" cy="761700"/>
            </a:xfrm>
            <a:prstGeom prst="straightConnector1">
              <a:avLst/>
            </a:prstGeom>
            <a:noFill/>
            <a:ln w="76200" cap="flat" cmpd="sng">
              <a:solidFill>
                <a:schemeClr val="accent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07" name="Shape 107"/>
            <p:cNvSpPr txBox="1"/>
            <p:nvPr/>
          </p:nvSpPr>
          <p:spPr>
            <a:xfrm>
              <a:off x="6309000" y="3147950"/>
              <a:ext cx="2523299" cy="8144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pPr algn="ctr"/>
              <a:r>
                <a:rPr lang="en-US" altLang="zh-TW" sz="2250" b="1">
                  <a:solidFill>
                    <a:srgbClr val="FFFFFF"/>
                  </a:solidFill>
                </a:rPr>
                <a:t>DOM Tree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67688" y="1037700"/>
            <a:ext cx="5051925" cy="306810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en-US" altLang="zh-TW" dirty="0" smtClean="0"/>
              <a:t>Emmet</a:t>
            </a:r>
            <a:r>
              <a:rPr lang="zh-TW" altLang="en-US" dirty="0" smtClean="0"/>
              <a:t>語法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zh-TW" altLang="en-US" dirty="0" smtClean="0"/>
              <a:t>上下</a:t>
            </a:r>
            <a:r>
              <a:rPr lang="zh-TW" altLang="en-US" dirty="0"/>
              <a:t>關係用「</a:t>
            </a:r>
            <a:r>
              <a:rPr lang="en-US" altLang="zh-TW" dirty="0"/>
              <a:t>&gt;</a:t>
            </a:r>
            <a:r>
              <a:rPr lang="zh-TW" altLang="en-US" dirty="0"/>
              <a:t>」</a:t>
            </a:r>
          </a:p>
          <a:p>
            <a:r>
              <a:rPr lang="zh-TW" altLang="en-US" dirty="0"/>
              <a:t>左右關係用「</a:t>
            </a:r>
            <a:r>
              <a:rPr lang="en-US" altLang="zh-TW" dirty="0"/>
              <a:t>+</a:t>
            </a:r>
            <a:r>
              <a:rPr lang="zh-TW" altLang="en-US" dirty="0"/>
              <a:t>」</a:t>
            </a:r>
          </a:p>
          <a:p>
            <a:r>
              <a:rPr lang="zh-TW" altLang="en-US" sz="2700" dirty="0"/>
              <a:t>例如：</a:t>
            </a:r>
            <a:r>
              <a:rPr lang="zh-TW" altLang="en-US" sz="2700" dirty="0">
                <a:solidFill>
                  <a:schemeClr val="accent6"/>
                </a:solidFill>
              </a:rPr>
              <a:t/>
            </a:r>
            <a:br>
              <a:rPr lang="zh-TW" altLang="en-US" sz="2700" dirty="0">
                <a:solidFill>
                  <a:schemeClr val="accent6"/>
                </a:solidFill>
              </a:rPr>
            </a:br>
            <a:r>
              <a:rPr lang="en-US" altLang="zh-TW" sz="2700" dirty="0">
                <a:solidFill>
                  <a:schemeClr val="accent6"/>
                </a:solidFill>
              </a:rPr>
              <a:t>html&gt;</a:t>
            </a:r>
            <a:r>
              <a:rPr lang="en-US" altLang="zh-TW" sz="2700" dirty="0" err="1">
                <a:solidFill>
                  <a:schemeClr val="accent6"/>
                </a:solidFill>
              </a:rPr>
              <a:t>head+body</a:t>
            </a:r>
            <a:endParaRPr lang="en-US" altLang="zh-TW" sz="2700" dirty="0">
              <a:solidFill>
                <a:schemeClr val="accent6"/>
              </a:solidFill>
            </a:endParaRPr>
          </a:p>
        </p:txBody>
      </p:sp>
      <p:sp>
        <p:nvSpPr>
          <p:cNvPr id="113" name="Shape 113"/>
          <p:cNvSpPr txBox="1"/>
          <p:nvPr/>
        </p:nvSpPr>
        <p:spPr>
          <a:xfrm>
            <a:off x="4644957" y="1707638"/>
            <a:ext cx="1298474" cy="6108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2250" b="1">
                <a:solidFill>
                  <a:srgbClr val="FFFFFF"/>
                </a:solidFill>
              </a:rPr>
              <a:t>html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5524257" y="2889751"/>
            <a:ext cx="1298474" cy="6108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2250" b="1">
                <a:solidFill>
                  <a:srgbClr val="FFFFFF"/>
                </a:solidFill>
              </a:rPr>
              <a:t>body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3807657" y="2889751"/>
            <a:ext cx="1298474" cy="6108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2250" b="1">
                <a:solidFill>
                  <a:srgbClr val="FFFFFF"/>
                </a:solidFill>
              </a:rPr>
              <a:t>head</a:t>
            </a:r>
          </a:p>
        </p:txBody>
      </p:sp>
      <p:cxnSp>
        <p:nvCxnSpPr>
          <p:cNvPr id="116" name="Shape 116"/>
          <p:cNvCxnSpPr>
            <a:stCxn id="115" idx="0"/>
            <a:endCxn id="113" idx="2"/>
          </p:cNvCxnSpPr>
          <p:nvPr/>
        </p:nvCxnSpPr>
        <p:spPr>
          <a:xfrm rot="10800000" flipH="1">
            <a:off x="4456893" y="2318475"/>
            <a:ext cx="837225" cy="571275"/>
          </a:xfrm>
          <a:prstGeom prst="straightConnector1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7" name="Shape 117"/>
          <p:cNvCxnSpPr>
            <a:stCxn id="114" idx="0"/>
            <a:endCxn id="113" idx="2"/>
          </p:cNvCxnSpPr>
          <p:nvPr/>
        </p:nvCxnSpPr>
        <p:spPr>
          <a:xfrm rot="10800000">
            <a:off x="5294193" y="2318475"/>
            <a:ext cx="879300" cy="571275"/>
          </a:xfrm>
          <a:prstGeom prst="straightConnector1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8" name="Shape 118"/>
          <p:cNvSpPr/>
          <p:nvPr/>
        </p:nvSpPr>
        <p:spPr>
          <a:xfrm>
            <a:off x="5125444" y="2959838"/>
            <a:ext cx="337500" cy="470699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0" y="33358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網頁的基本架構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233775" y="1454451"/>
            <a:ext cx="6390450" cy="29396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900" indent="-171450"/>
            <a:r>
              <a:rPr lang="zh-TW" dirty="0"/>
              <a:t>head可包含的標籤:</a:t>
            </a:r>
          </a:p>
          <a:p>
            <a:pPr marL="685800" lvl="1" indent="-171450"/>
            <a:r>
              <a:rPr lang="zh-TW" dirty="0"/>
              <a:t>meta: 提供頁面顯示的額外資訊</a:t>
            </a:r>
          </a:p>
          <a:p>
            <a:pPr marL="685800" lvl="1" indent="-171450"/>
            <a:r>
              <a:rPr lang="zh-TW" dirty="0"/>
              <a:t>style: 定義頁面內的顯示CSS</a:t>
            </a:r>
          </a:p>
          <a:p>
            <a:pPr marL="685800" lvl="1" indent="-171450"/>
            <a:r>
              <a:rPr lang="zh-TW" dirty="0"/>
              <a:t>script: 定義頁面所需執行的程式碼</a:t>
            </a:r>
          </a:p>
          <a:p>
            <a:pPr marL="685800" lvl="1" indent="-171450"/>
            <a:r>
              <a:rPr lang="zh-TW" dirty="0"/>
              <a:t>link: 連結到外部CSS樣式表</a:t>
            </a:r>
          </a:p>
          <a:p>
            <a:pPr marL="342900" indent="-171450"/>
            <a:r>
              <a:rPr lang="zh-TW" dirty="0"/>
              <a:t>符合HTML5的head須包含:</a:t>
            </a:r>
          </a:p>
          <a:p>
            <a:pPr marL="685800" lvl="1" indent="-171450"/>
            <a:r>
              <a:rPr lang="zh-TW" dirty="0"/>
              <a:t>meta charset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152488" y="1634419"/>
            <a:ext cx="4492575" cy="1173149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HTML基本標籤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subTitle" idx="1"/>
          </p:nvPr>
        </p:nvSpPr>
        <p:spPr>
          <a:xfrm>
            <a:off x="937913" y="2976863"/>
            <a:ext cx="4982174" cy="56835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文字、段落與超連結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0" y="33358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 dirty="0"/>
              <a:t>基本標籤: 文字、段落與超連結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233775" y="1454451"/>
            <a:ext cx="6390450" cy="29396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900" indent="-171450"/>
            <a:r>
              <a:rPr lang="zh-TW" b="1" dirty="0">
                <a:latin typeface="Courier New"/>
                <a:ea typeface="Courier New"/>
                <a:cs typeface="Courier New"/>
                <a:sym typeface="Courier New"/>
              </a:rPr>
              <a:t>&lt;h</a:t>
            </a:r>
            <a:r>
              <a:rPr lang="zh-TW" b="1" dirty="0">
                <a:solidFill>
                  <a:schemeClr val="accent4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zh-TW" b="1" dirty="0">
                <a:latin typeface="Courier New"/>
                <a:ea typeface="Courier New"/>
                <a:cs typeface="Courier New"/>
                <a:sym typeface="Courier New"/>
              </a:rPr>
              <a:t>&gt; ... &lt;/h</a:t>
            </a:r>
            <a:r>
              <a:rPr lang="zh-TW" b="1" dirty="0">
                <a:solidFill>
                  <a:schemeClr val="accent4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zh-TW" b="1" dirty="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zh-TW" dirty="0">
                <a:latin typeface="Courier New"/>
                <a:ea typeface="Courier New"/>
                <a:cs typeface="Courier New"/>
                <a:sym typeface="Courier New"/>
              </a:rPr>
              <a:t> 標題 (</a:t>
            </a:r>
            <a:r>
              <a:rPr lang="zh-TW" dirty="0">
                <a:solidFill>
                  <a:schemeClr val="accent4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zh-TW" dirty="0">
                <a:latin typeface="Courier New"/>
                <a:ea typeface="Courier New"/>
                <a:cs typeface="Courier New"/>
                <a:sym typeface="Courier New"/>
              </a:rPr>
              <a:t>= 1 到 6，例如h1, h2)</a:t>
            </a:r>
          </a:p>
          <a:p>
            <a:pPr marL="342900" indent="-171450"/>
            <a:r>
              <a:rPr lang="zh-TW" b="1" dirty="0">
                <a:latin typeface="Courier New"/>
                <a:ea typeface="Courier New"/>
                <a:cs typeface="Courier New"/>
                <a:sym typeface="Courier New"/>
              </a:rPr>
              <a:t>&lt;p&gt; ... &lt;/p&gt;</a:t>
            </a:r>
            <a:r>
              <a:rPr lang="zh-TW" dirty="0">
                <a:latin typeface="Courier New"/>
                <a:ea typeface="Courier New"/>
                <a:cs typeface="Courier New"/>
                <a:sym typeface="Courier New"/>
              </a:rPr>
              <a:t> 文字段落</a:t>
            </a:r>
          </a:p>
          <a:p>
            <a:pPr marL="342900" indent="-171450"/>
            <a:r>
              <a:rPr lang="zh-TW" b="1" dirty="0">
                <a:latin typeface="Courier New"/>
                <a:ea typeface="Courier New"/>
                <a:cs typeface="Courier New"/>
                <a:sym typeface="Courier New"/>
              </a:rPr>
              <a:t>&lt;b&gt; ... &lt;/b&gt;</a:t>
            </a:r>
            <a:r>
              <a:rPr lang="zh-TW" dirty="0">
                <a:latin typeface="Courier New"/>
                <a:ea typeface="Courier New"/>
                <a:cs typeface="Courier New"/>
                <a:sym typeface="Courier New"/>
              </a:rPr>
              <a:t> 粗體</a:t>
            </a:r>
          </a:p>
          <a:p>
            <a:pPr marL="342900" indent="-171450"/>
            <a:r>
              <a:rPr lang="zh-TW" b="1" dirty="0">
                <a:latin typeface="Courier New"/>
                <a:ea typeface="Courier New"/>
                <a:cs typeface="Courier New"/>
                <a:sym typeface="Courier New"/>
              </a:rPr>
              <a:t>&lt;a </a:t>
            </a:r>
            <a:r>
              <a:rPr lang="zh-TW" b="1" dirty="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zh-TW" b="1" dirty="0">
                <a:latin typeface="Courier New"/>
                <a:ea typeface="Courier New"/>
                <a:cs typeface="Courier New"/>
                <a:sym typeface="Courier New"/>
              </a:rPr>
              <a:t>="網址或相對路徑"&gt;</a:t>
            </a:r>
            <a:r>
              <a:rPr lang="zh-TW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dirty="0"/>
              <a:t>連結顯示文字</a:t>
            </a:r>
            <a:r>
              <a:rPr lang="zh-TW" dirty="0">
                <a:latin typeface="Courier New"/>
                <a:ea typeface="Courier New"/>
                <a:cs typeface="Courier New"/>
                <a:sym typeface="Courier New"/>
              </a:rPr>
              <a:t> &lt;/a&gt; </a:t>
            </a:r>
            <a:br>
              <a:rPr lang="zh-TW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zh-TW" dirty="0">
                <a:latin typeface="Courier New"/>
                <a:ea typeface="Courier New"/>
                <a:cs typeface="Courier New"/>
                <a:sym typeface="Courier New"/>
              </a:rPr>
            </a:br>
            <a:endParaRPr lang="zh-TW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-171450"/>
            <a:r>
              <a:rPr lang="zh-TW" dirty="0" smtClean="0">
                <a:latin typeface="Courier New"/>
                <a:ea typeface="Courier New"/>
                <a:cs typeface="Courier New"/>
                <a:sym typeface="Courier New"/>
              </a:rPr>
              <a:t>透過</a:t>
            </a:r>
            <a:r>
              <a:rPr lang="en-US" altLang="zh-TW" dirty="0" smtClean="0"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zh-TW" dirty="0" smtClean="0"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lang="zh-TW" dirty="0">
                <a:latin typeface="Courier New"/>
                <a:ea typeface="Courier New"/>
                <a:cs typeface="Courier New"/>
                <a:sym typeface="Courier New"/>
              </a:rPr>
              <a:t>met快速輸入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2122037" y="3888501"/>
            <a:ext cx="1048725" cy="5055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800" b="1" dirty="0">
                <a:solidFill>
                  <a:srgbClr val="EFEFEF"/>
                </a:solidFill>
              </a:rPr>
              <a:t>h</a:t>
            </a:r>
            <a:r>
              <a:rPr lang="en-US" altLang="zh-TW" sz="18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3688806" y="3888501"/>
            <a:ext cx="923850" cy="5055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TW" sz="1800" b="1">
                <a:solidFill>
                  <a:srgbClr val="EFEFEF"/>
                </a:solidFill>
              </a:rPr>
              <a:t>tab</a:t>
            </a:r>
          </a:p>
        </p:txBody>
      </p:sp>
      <p:sp>
        <p:nvSpPr>
          <p:cNvPr id="139" name="Shape 139"/>
          <p:cNvSpPr/>
          <p:nvPr/>
        </p:nvSpPr>
        <p:spPr>
          <a:xfrm>
            <a:off x="3304909" y="4003926"/>
            <a:ext cx="249750" cy="274725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40" name="Shape 140"/>
          <p:cNvSpPr txBox="1"/>
          <p:nvPr/>
        </p:nvSpPr>
        <p:spPr>
          <a:xfrm>
            <a:off x="1295213" y="2920889"/>
            <a:ext cx="4267575" cy="4333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zh-TW" altLang="en-US" sz="1800" b="1">
                <a:solidFill>
                  <a:srgbClr val="EFEFEF"/>
                </a:solidFill>
              </a:rPr>
              <a:t>透過</a:t>
            </a:r>
            <a:r>
              <a:rPr lang="en-US" altLang="zh-TW" sz="1800" b="1">
                <a:solidFill>
                  <a:srgbClr val="EFEFEF"/>
                </a:solidFill>
              </a:rPr>
              <a:t>AutoFileName</a:t>
            </a:r>
            <a:r>
              <a:rPr lang="zh-TW" altLang="en-US" sz="1800" b="1">
                <a:solidFill>
                  <a:srgbClr val="EFEFEF"/>
                </a:solidFill>
              </a:rPr>
              <a:t>可自動帶入檔案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講義模板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</TotalTime>
  <Words>1610</Words>
  <Application>Microsoft Office PowerPoint</Application>
  <PresentationFormat>自訂</PresentationFormat>
  <Paragraphs>305</Paragraphs>
  <Slides>44</Slides>
  <Notes>44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2" baseType="lpstr">
      <vt:lpstr>Arial</vt:lpstr>
      <vt:lpstr>Times New Roman</vt:lpstr>
      <vt:lpstr>Amatic SC</vt:lpstr>
      <vt:lpstr>Courier New</vt:lpstr>
      <vt:lpstr>MS PMincho</vt:lpstr>
      <vt:lpstr>Source Code Pro</vt:lpstr>
      <vt:lpstr>Microsoft JhengHei</vt:lpstr>
      <vt:lpstr>講義模板</vt:lpstr>
      <vt:lpstr>基礎介紹</vt:lpstr>
      <vt:lpstr>網頁的基本架構</vt:lpstr>
      <vt:lpstr>網頁的基本架構</vt:lpstr>
      <vt:lpstr>網頁的基本架構</vt:lpstr>
      <vt:lpstr>網頁的基本架構</vt:lpstr>
      <vt:lpstr>Emmet語法: 上下關係用「&gt;」 左右關係用「+」 例如： html&gt;head+body</vt:lpstr>
      <vt:lpstr>網頁的基本架構</vt:lpstr>
      <vt:lpstr>HTML基本標籤</vt:lpstr>
      <vt:lpstr>基本標籤: 文字、段落與超連結</vt:lpstr>
      <vt:lpstr>Emmet語法: 標籤內的內容用『{內容}』 例如： p{我是內容}</vt:lpstr>
      <vt:lpstr>Emmet語法: 重複產生標籤用『*』 例如： p*3 會產生3組&lt;p&gt;&lt;/p&gt;</vt:lpstr>
      <vt:lpstr>Emmet語法: 『*』搭配『$』可以自動編號</vt:lpstr>
      <vt:lpstr>HTML基本標籤</vt:lpstr>
      <vt:lpstr>有序清單: ordered list</vt:lpstr>
      <vt:lpstr>無序清單: unordered list</vt:lpstr>
      <vt:lpstr>Emmet語法: 標籤內容用『{ }』 標籤屬性用『[ ]』</vt:lpstr>
      <vt:lpstr>項目符號的格式</vt:lpstr>
      <vt:lpstr>HTML基本標籤</vt:lpstr>
      <vt:lpstr>影像標籤: img</vt:lpstr>
      <vt:lpstr>img的其他屬性</vt:lpstr>
      <vt:lpstr>超連結: a</vt:lpstr>
      <vt:lpstr>檔案路徑: 相對與絕對路徑</vt:lpstr>
      <vt:lpstr>相對路徑的向上與向下一層連結</vt:lpstr>
      <vt:lpstr>HTML基本標籤</vt:lpstr>
      <vt:lpstr>表格: table</vt:lpstr>
      <vt:lpstr>表格範例：</vt:lpstr>
      <vt:lpstr>符合語意的表格</vt:lpstr>
      <vt:lpstr>語意化表格範例：</vt:lpstr>
      <vt:lpstr>Cell Spacing</vt:lpstr>
      <vt:lpstr>Cell Padding</vt:lpstr>
      <vt:lpstr>Cell Spacing與Cell Padding實驗</vt:lpstr>
      <vt:lpstr>合併格子：Row與Column Span</vt:lpstr>
      <vt:lpstr>動動手</vt:lpstr>
      <vt:lpstr>HTML基本標籤</vt:lpstr>
      <vt:lpstr>區塊元素(block)</vt:lpstr>
      <vt:lpstr>行內元素(inline)</vt:lpstr>
      <vt:lpstr>div與span</vt:lpstr>
      <vt:lpstr>HTML5的語意標籤</vt:lpstr>
      <vt:lpstr>HTML5的新標籤</vt:lpstr>
      <vt:lpstr>HTML5的新標籤</vt:lpstr>
      <vt:lpstr>HTML5的其他標籤</vt:lpstr>
      <vt:lpstr>PowerPoint 簡報</vt:lpstr>
      <vt:lpstr>建構個人履歷與作品集網站</vt:lpstr>
      <vt:lpstr>有興趣的主題範例：建構一個食記網頁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基礎介紹</dc:title>
  <cp:lastModifiedBy>ShihFan</cp:lastModifiedBy>
  <cp:revision>50</cp:revision>
  <dcterms:modified xsi:type="dcterms:W3CDTF">2017-02-06T19:55:49Z</dcterms:modified>
</cp:coreProperties>
</file>